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469900">
              <a:spcBef>
                <a:spcPts val="0"/>
              </a:spcBef>
              <a:buSzTx/>
              <a:buNone/>
              <a:defRPr spc="-170" sz="8500">
                <a:latin typeface="Helvetica Neue Medium"/>
                <a:ea typeface="Helvetica Neue Medium"/>
                <a:cs typeface="Helvetica Neue Medium"/>
                <a:sym typeface="Helvetica Neue Medium"/>
              </a:defRPr>
            </a:lvl2pPr>
            <a:lvl3pPr marL="638923" indent="-469900">
              <a:spcBef>
                <a:spcPts val="0"/>
              </a:spcBef>
              <a:buSzTx/>
              <a:buNone/>
              <a:defRPr spc="-170" sz="8500">
                <a:latin typeface="Helvetica Neue Medium"/>
                <a:ea typeface="Helvetica Neue Medium"/>
                <a:cs typeface="Helvetica Neue Medium"/>
                <a:sym typeface="Helvetica Neue Medium"/>
              </a:defRPr>
            </a:lvl3pPr>
            <a:lvl4pPr marL="638923" indent="-469900">
              <a:spcBef>
                <a:spcPts val="0"/>
              </a:spcBef>
              <a:buSzTx/>
              <a:buNone/>
              <a:defRPr spc="-170" sz="8500">
                <a:latin typeface="Helvetica Neue Medium"/>
                <a:ea typeface="Helvetica Neue Medium"/>
                <a:cs typeface="Helvetica Neue Medium"/>
                <a:sym typeface="Helvetica Neue Medium"/>
              </a:defRPr>
            </a:lvl4pPr>
            <a:lvl5pPr marL="638923" indent="-469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0" defTabSz="825500">
              <a:lnSpc>
                <a:spcPct val="100000"/>
              </a:lnSpc>
              <a:spcBef>
                <a:spcPts val="1800"/>
              </a:spcBef>
              <a:buSzTx/>
              <a:buNone/>
              <a:defRPr spc="-55" sz="5500"/>
            </a:lvl2pPr>
            <a:lvl3pPr marL="0" indent="0" defTabSz="825500">
              <a:lnSpc>
                <a:spcPct val="100000"/>
              </a:lnSpc>
              <a:spcBef>
                <a:spcPts val="1800"/>
              </a:spcBef>
              <a:buSzTx/>
              <a:buNone/>
              <a:defRPr spc="-55" sz="5500"/>
            </a:lvl3pPr>
            <a:lvl4pPr marL="0" indent="0" defTabSz="825500">
              <a:lnSpc>
                <a:spcPct val="100000"/>
              </a:lnSpc>
              <a:spcBef>
                <a:spcPts val="1800"/>
              </a:spcBef>
              <a:buSzTx/>
              <a:buNone/>
              <a:defRPr spc="-55" sz="5500"/>
            </a:lvl4pPr>
            <a:lvl5pPr marL="0" indent="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 Id="rId3"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5.png"/><Relationship Id="rId3" Type="http://schemas.openxmlformats.org/officeDocument/2006/relationships/image" Target="../media/image2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 Id="rId3" Type="http://schemas.openxmlformats.org/officeDocument/2006/relationships/image" Target="../media/image29.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3.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4.png"/><Relationship Id="rId3" Type="http://schemas.openxmlformats.org/officeDocument/2006/relationships/image" Target="../media/image35.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6.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7.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8.png"/><Relationship Id="rId3" Type="http://schemas.openxmlformats.org/officeDocument/2006/relationships/image" Target="../media/image39.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0.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 Id="rId3" Type="http://schemas.openxmlformats.org/officeDocument/2006/relationships/image" Target="../media/image5.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1.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2.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3.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4.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julien-vitay.net/deeprl/DPG.html" TargetMode="External"/></Relationships>

</file>

<file path=ppt/slides/_rels/slide5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reyas Shandily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Shreyas Shandilya </a:t>
            </a:r>
          </a:p>
        </p:txBody>
      </p:sp>
      <p:sp>
        <p:nvSpPr>
          <p:cNvPr id="152" name="Quadruped Gait Learning"/>
          <p:cNvSpPr txBox="1"/>
          <p:nvPr>
            <p:ph type="ctrTitle"/>
          </p:nvPr>
        </p:nvSpPr>
        <p:spPr>
          <a:prstGeom prst="rect">
            <a:avLst/>
          </a:prstGeom>
        </p:spPr>
        <p:txBody>
          <a:bodyPr/>
          <a:lstStyle/>
          <a:p>
            <a:pPr/>
            <a:r>
              <a:t>Quadruped Gait Learning</a:t>
            </a:r>
          </a:p>
        </p:txBody>
      </p:sp>
      <p:sp>
        <p:nvSpPr>
          <p:cNvPr id="153" name="Design of Control System for Quadruped using Central Pattern Generators"/>
          <p:cNvSpPr txBox="1"/>
          <p:nvPr>
            <p:ph type="subTitle" sz="quarter" idx="1"/>
          </p:nvPr>
        </p:nvSpPr>
        <p:spPr>
          <a:prstGeom prst="rect">
            <a:avLst/>
          </a:prstGeom>
        </p:spPr>
        <p:txBody>
          <a:bodyPr/>
          <a:lstStyle/>
          <a:p>
            <a:pPr/>
            <a:r>
              <a:t>Design of Control System for Quadruped using Central Pattern Generators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tability Criteria"/>
          <p:cNvSpPr txBox="1"/>
          <p:nvPr>
            <p:ph type="title"/>
          </p:nvPr>
        </p:nvSpPr>
        <p:spPr>
          <a:prstGeom prst="rect">
            <a:avLst/>
          </a:prstGeom>
        </p:spPr>
        <p:txBody>
          <a:bodyPr/>
          <a:lstStyle/>
          <a:p>
            <a:pPr lvl="1"/>
            <a:r>
              <a:t>Stability Criteria</a:t>
            </a:r>
          </a:p>
        </p:txBody>
      </p:sp>
      <p:sp>
        <p:nvSpPr>
          <p:cNvPr id="196" name="Equations for Zero Moment Poi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Equations for Zero Moment Point</a:t>
            </a:r>
          </a:p>
        </p:txBody>
      </p:sp>
      <p:sp>
        <p:nvSpPr>
          <p:cNvPr id="197" name="The characteristic equations of ZMP. The inertial force and inertial moment here need to be computed by a dynamic analysis of the quadruped performed later in the report"/>
          <p:cNvSpPr txBox="1"/>
          <p:nvPr>
            <p:ph type="body" sz="quarter" idx="1"/>
          </p:nvPr>
        </p:nvSpPr>
        <p:spPr>
          <a:xfrm>
            <a:off x="1206500" y="7723666"/>
            <a:ext cx="11306432" cy="4780850"/>
          </a:xfrm>
          <a:prstGeom prst="rect">
            <a:avLst/>
          </a:prstGeom>
        </p:spPr>
        <p:txBody>
          <a:bodyPr/>
          <a:lstStyle>
            <a:lvl1pPr defTabSz="808990">
              <a:spcBef>
                <a:spcPts val="1700"/>
              </a:spcBef>
              <a:defRPr spc="-53" sz="5390"/>
            </a:lvl1pPr>
          </a:lstStyle>
          <a:p>
            <a:pPr/>
            <a:r>
              <a:t>The characteristic equations of ZMP. The inertial force and inertial moment here need to be computed by a dynamic analysis of the quadruped performed later in the report</a:t>
            </a:r>
          </a:p>
        </p:txBody>
      </p:sp>
      <p:pic>
        <p:nvPicPr>
          <p:cNvPr id="198" name="Image" descr="Image"/>
          <p:cNvPicPr>
            <a:picLocks noChangeAspect="1"/>
          </p:cNvPicPr>
          <p:nvPr/>
        </p:nvPicPr>
        <p:blipFill>
          <a:blip r:embed="rId2">
            <a:extLst/>
          </a:blip>
          <a:stretch>
            <a:fillRect/>
          </a:stretch>
        </p:blipFill>
        <p:spPr>
          <a:xfrm>
            <a:off x="12412043" y="2481705"/>
            <a:ext cx="11306433" cy="6236284"/>
          </a:xfrm>
          <a:prstGeom prst="rect">
            <a:avLst/>
          </a:prstGeom>
          <a:ln w="12700">
            <a:miter lim="400000"/>
          </a:ln>
        </p:spPr>
      </p:pic>
      <p:sp>
        <p:nvSpPr>
          <p:cNvPr id="199" name="The force schematic used to calculate the position of ZMP.…"/>
          <p:cNvSpPr txBox="1"/>
          <p:nvPr/>
        </p:nvSpPr>
        <p:spPr>
          <a:xfrm>
            <a:off x="13682254" y="8733028"/>
            <a:ext cx="9602089" cy="399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force schematic used to calculate the position of ZMP.</a:t>
            </a:r>
          </a:p>
          <a:p>
            <a:pPr/>
            <a:r>
              <a:t>Here G is gravity, F is the inertial force on COM C, N is the inertial moment</a:t>
            </a:r>
          </a:p>
        </p:txBody>
      </p:sp>
      <p:pic>
        <p:nvPicPr>
          <p:cNvPr id="200" name="Image" descr="Image"/>
          <p:cNvPicPr>
            <a:picLocks noChangeAspect="1"/>
          </p:cNvPicPr>
          <p:nvPr/>
        </p:nvPicPr>
        <p:blipFill>
          <a:blip r:embed="rId3">
            <a:extLst/>
          </a:blip>
          <a:stretch>
            <a:fillRect/>
          </a:stretch>
        </p:blipFill>
        <p:spPr>
          <a:xfrm>
            <a:off x="1200608" y="4217345"/>
            <a:ext cx="10970583" cy="32934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tability Criteria"/>
          <p:cNvSpPr txBox="1"/>
          <p:nvPr>
            <p:ph type="title"/>
          </p:nvPr>
        </p:nvSpPr>
        <p:spPr>
          <a:prstGeom prst="rect">
            <a:avLst/>
          </a:prstGeom>
        </p:spPr>
        <p:txBody>
          <a:bodyPr/>
          <a:lstStyle/>
          <a:p>
            <a:pPr/>
            <a:r>
              <a:t>Stability Criteria</a:t>
            </a:r>
          </a:p>
        </p:txBody>
      </p:sp>
      <p:sp>
        <p:nvSpPr>
          <p:cNvPr id="203" name="Virtual Support Plane and Modified Zero Moment Poi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Virtual Support Plane and Modified Zero Moment Point</a:t>
            </a:r>
          </a:p>
        </p:txBody>
      </p:sp>
      <p:sp>
        <p:nvSpPr>
          <p:cNvPr id="204" name="The paper assumes that a robot is stable if the current or next set of support feet can provide the moment necessary to prevent the robot from tipping in any direction…"/>
          <p:cNvSpPr txBox="1"/>
          <p:nvPr>
            <p:ph type="body" idx="1"/>
          </p:nvPr>
        </p:nvSpPr>
        <p:spPr>
          <a:prstGeom prst="rect">
            <a:avLst/>
          </a:prstGeom>
        </p:spPr>
        <p:txBody>
          <a:bodyPr/>
          <a:lstStyle/>
          <a:p>
            <a:pPr marL="698500" indent="-698500">
              <a:buSzPct val="123000"/>
              <a:buChar char="•"/>
            </a:pPr>
            <a:r>
              <a:t>The paper assumes that a robot is stable if the current or next set of support feet can provide the moment necessary to prevent the robot from tipping in any direction</a:t>
            </a:r>
          </a:p>
          <a:p>
            <a:pPr marL="698500" indent="-698500">
              <a:buSzPct val="123000"/>
              <a:buChar char="•"/>
            </a:pPr>
            <a:r>
              <a:t>A Virtual Support Plane is proposed and it is proposed that if the modified ZMP proposed in the paper lies within this Virtual Support Plane, then the robot motion will be stable</a:t>
            </a:r>
          </a:p>
          <a:p>
            <a:pPr marL="698500" indent="-698500">
              <a:buSzPct val="123000"/>
              <a:buChar char="•"/>
            </a:pPr>
            <a:r>
              <a:t>The Proposed Modified ZMP in the paper also includes a velocity term to account for the motion of the quadruped</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tability Criteria"/>
          <p:cNvSpPr txBox="1"/>
          <p:nvPr>
            <p:ph type="title"/>
          </p:nvPr>
        </p:nvSpPr>
        <p:spPr>
          <a:prstGeom prst="rect">
            <a:avLst/>
          </a:prstGeom>
        </p:spPr>
        <p:txBody>
          <a:bodyPr/>
          <a:lstStyle/>
          <a:p>
            <a:pPr lvl="1"/>
            <a:r>
              <a:t>Stability Criteria</a:t>
            </a:r>
          </a:p>
        </p:txBody>
      </p:sp>
      <p:sp>
        <p:nvSpPr>
          <p:cNvPr id="207" name="Calculating the Virtual Support Plane"/>
          <p:cNvSpPr txBox="1"/>
          <p:nvPr>
            <p:ph type="body" idx="21"/>
          </p:nvPr>
        </p:nvSpPr>
        <p:spPr>
          <a:xfrm>
            <a:off x="1206500" y="2372962"/>
            <a:ext cx="9823974" cy="934780"/>
          </a:xfrm>
          <a:prstGeom prst="rect">
            <a:avLst/>
          </a:prstGeom>
          <a:extLst>
            <a:ext uri="{C572A759-6A51-4108-AA02-DFA0A04FC94B}">
              <ma14:wrappingTextBoxFlag xmlns:ma14="http://schemas.microsoft.com/office/mac/drawingml/2011/main" val="1"/>
            </a:ext>
          </a:extLst>
        </p:spPr>
        <p:txBody>
          <a:bodyPr/>
          <a:lstStyle>
            <a:lvl1pPr defTabSz="652145">
              <a:defRPr sz="4345"/>
            </a:lvl1pPr>
          </a:lstStyle>
          <a:p>
            <a:pPr/>
            <a:r>
              <a:t>Calculating the Virtual Support Plane</a:t>
            </a:r>
          </a:p>
        </p:txBody>
      </p:sp>
      <p:sp>
        <p:nvSpPr>
          <p:cNvPr id="208" name="S is the origin of the support coordinate system on which the ZMP will lie…"/>
          <p:cNvSpPr txBox="1"/>
          <p:nvPr>
            <p:ph type="body" sz="half" idx="1"/>
          </p:nvPr>
        </p:nvSpPr>
        <p:spPr>
          <a:xfrm>
            <a:off x="1206500" y="4887922"/>
            <a:ext cx="14403580" cy="7616594"/>
          </a:xfrm>
          <a:prstGeom prst="rect">
            <a:avLst/>
          </a:prstGeom>
        </p:spPr>
        <p:txBody>
          <a:bodyPr/>
          <a:lstStyle/>
          <a:p>
            <a:pPr marL="565784" indent="-565784" defTabSz="668655">
              <a:spcBef>
                <a:spcPts val="1400"/>
              </a:spcBef>
              <a:buSzPct val="123000"/>
              <a:buChar char="•"/>
              <a:defRPr spc="-44" sz="4455"/>
            </a:pPr>
            <a:r>
              <a:t>S is the origin of the support coordinate system on which the ZMP will lie</a:t>
            </a:r>
          </a:p>
          <a:p>
            <a:pPr marL="565784" indent="-565784" defTabSz="668655">
              <a:spcBef>
                <a:spcPts val="1400"/>
              </a:spcBef>
              <a:buSzPct val="123000"/>
              <a:buChar char="•"/>
              <a:defRPr spc="-44" sz="4455"/>
            </a:pPr>
            <a14:m>
              <m:oMath>
                <m:sSub>
                  <m:e>
                    <m:r>
                      <a:rPr xmlns:a="http://schemas.openxmlformats.org/drawingml/2006/main" sz="6000" i="1">
                        <a:solidFill>
                          <a:srgbClr val="000000"/>
                        </a:solidFill>
                        <a:latin typeface="Cambria Math" panose="02040503050406030204" pitchFamily="18" charset="0"/>
                      </a:rPr>
                      <m:t>n</m:t>
                    </m:r>
                  </m:e>
                  <m:sub>
                    <m:r>
                      <a:rPr xmlns:a="http://schemas.openxmlformats.org/drawingml/2006/main" sz="6000" i="1">
                        <a:solidFill>
                          <a:srgbClr val="000000"/>
                        </a:solidFill>
                        <a:latin typeface="Cambria Math" panose="02040503050406030204" pitchFamily="18" charset="0"/>
                      </a:rPr>
                      <m:t>1</m:t>
                    </m:r>
                  </m:sub>
                </m:sSub>
              </m:oMath>
            </a14:m>
            <a:r>
              <a:t> is the normal vector to the plane </a:t>
            </a:r>
            <a14:m>
              <m:oMath>
                <m:r>
                  <a:rPr xmlns:a="http://schemas.openxmlformats.org/drawingml/2006/main" sz="5250" i="1">
                    <a:solidFill>
                      <a:srgbClr val="000000"/>
                    </a:solidFill>
                    <a:latin typeface="Cambria Math" panose="02040503050406030204" pitchFamily="18" charset="0"/>
                  </a:rPr>
                  <m:t>A</m:t>
                </m:r>
                <m:sSub>
                  <m:e>
                    <m:r>
                      <a:rPr xmlns:a="http://schemas.openxmlformats.org/drawingml/2006/main" sz="5250" i="1">
                        <a:solidFill>
                          <a:srgbClr val="000000"/>
                        </a:solidFill>
                        <a:latin typeface="Cambria Math" panose="02040503050406030204" pitchFamily="18" charset="0"/>
                      </a:rPr>
                      <m:t>A</m:t>
                    </m:r>
                  </m:e>
                  <m:sub>
                    <m:r>
                      <a:rPr xmlns:a="http://schemas.openxmlformats.org/drawingml/2006/main" sz="5250" i="1">
                        <a:solidFill>
                          <a:srgbClr val="000000"/>
                        </a:solidFill>
                        <a:latin typeface="Cambria Math" panose="02040503050406030204" pitchFamily="18" charset="0"/>
                      </a:rPr>
                      <m:t>F</m:t>
                    </m:r>
                  </m:sub>
                </m:sSub>
                <m:r>
                  <a:rPr xmlns:a="http://schemas.openxmlformats.org/drawingml/2006/main" sz="5250" i="1">
                    <a:solidFill>
                      <a:srgbClr val="000000"/>
                    </a:solidFill>
                    <a:latin typeface="Cambria Math" panose="02040503050406030204" pitchFamily="18" charset="0"/>
                  </a:rPr>
                  <m:t>B</m:t>
                </m:r>
                <m:sSub>
                  <m:e>
                    <m:r>
                      <a:rPr xmlns:a="http://schemas.openxmlformats.org/drawingml/2006/main" sz="5250" i="1">
                        <a:solidFill>
                          <a:srgbClr val="000000"/>
                        </a:solidFill>
                        <a:latin typeface="Cambria Math" panose="02040503050406030204" pitchFamily="18" charset="0"/>
                      </a:rPr>
                      <m:t>B</m:t>
                    </m:r>
                  </m:e>
                  <m:sub>
                    <m:r>
                      <a:rPr xmlns:a="http://schemas.openxmlformats.org/drawingml/2006/main" sz="5250" i="1">
                        <a:solidFill>
                          <a:srgbClr val="000000"/>
                        </a:solidFill>
                        <a:latin typeface="Cambria Math" panose="02040503050406030204" pitchFamily="18" charset="0"/>
                      </a:rPr>
                      <m:t>F</m:t>
                    </m:r>
                  </m:sub>
                </m:sSub>
              </m:oMath>
            </a14:m>
          </a:p>
          <a:p>
            <a:pPr marL="565784" indent="-565784" defTabSz="668655">
              <a:spcBef>
                <a:spcPts val="1400"/>
              </a:spcBef>
              <a:buSzPct val="123000"/>
              <a:buChar char="•"/>
              <a:defRPr spc="-44" sz="4455"/>
            </a:pPr>
            <a14:m>
              <m:oMath>
                <m:sSub>
                  <m:e>
                    <m:r>
                      <a:rPr xmlns:a="http://schemas.openxmlformats.org/drawingml/2006/main" sz="5550" i="1">
                        <a:solidFill>
                          <a:srgbClr val="000000"/>
                        </a:solidFill>
                        <a:latin typeface="Cambria Math" panose="02040503050406030204" pitchFamily="18" charset="0"/>
                      </a:rPr>
                      <m:t>n</m:t>
                    </m:r>
                  </m:e>
                  <m:sub>
                    <m:r>
                      <a:rPr xmlns:a="http://schemas.openxmlformats.org/drawingml/2006/main" sz="5550" i="1">
                        <a:solidFill>
                          <a:srgbClr val="000000"/>
                        </a:solidFill>
                        <a:latin typeface="Cambria Math" panose="02040503050406030204" pitchFamily="18" charset="0"/>
                      </a:rPr>
                      <m:t>2</m:t>
                    </m:r>
                  </m:sub>
                </m:sSub>
              </m:oMath>
            </a14:m>
            <a:r>
              <a:t> is the normal vector to the place </a:t>
            </a:r>
            <a14:m>
              <m:oMath>
                <m:r>
                  <a:rPr xmlns:a="http://schemas.openxmlformats.org/drawingml/2006/main" sz="5250" i="1">
                    <a:solidFill>
                      <a:srgbClr val="000000"/>
                    </a:solidFill>
                    <a:latin typeface="Cambria Math" panose="02040503050406030204" pitchFamily="18" charset="0"/>
                  </a:rPr>
                  <m:t>A</m:t>
                </m:r>
                <m:sSub>
                  <m:e>
                    <m:r>
                      <a:rPr xmlns:a="http://schemas.openxmlformats.org/drawingml/2006/main" sz="5250" i="1">
                        <a:solidFill>
                          <a:srgbClr val="000000"/>
                        </a:solidFill>
                        <a:latin typeface="Cambria Math" panose="02040503050406030204" pitchFamily="18" charset="0"/>
                      </a:rPr>
                      <m:t>A</m:t>
                    </m:r>
                  </m:e>
                  <m:sub>
                    <m:r>
                      <a:rPr xmlns:a="http://schemas.openxmlformats.org/drawingml/2006/main" sz="5250" i="1">
                        <a:solidFill>
                          <a:srgbClr val="000000"/>
                        </a:solidFill>
                        <a:latin typeface="Cambria Math" panose="02040503050406030204" pitchFamily="18" charset="0"/>
                      </a:rPr>
                      <m:t>L</m:t>
                    </m:r>
                  </m:sub>
                </m:sSub>
                <m:r>
                  <a:rPr xmlns:a="http://schemas.openxmlformats.org/drawingml/2006/main" sz="5250" i="1">
                    <a:solidFill>
                      <a:srgbClr val="000000"/>
                    </a:solidFill>
                    <a:latin typeface="Cambria Math" panose="02040503050406030204" pitchFamily="18" charset="0"/>
                  </a:rPr>
                  <m:t>B</m:t>
                </m:r>
                <m:sSub>
                  <m:e>
                    <m:r>
                      <a:rPr xmlns:a="http://schemas.openxmlformats.org/drawingml/2006/main" sz="5250" i="1">
                        <a:solidFill>
                          <a:srgbClr val="000000"/>
                        </a:solidFill>
                        <a:latin typeface="Cambria Math" panose="02040503050406030204" pitchFamily="18" charset="0"/>
                      </a:rPr>
                      <m:t>B</m:t>
                    </m:r>
                  </m:e>
                  <m:sub>
                    <m:r>
                      <a:rPr xmlns:a="http://schemas.openxmlformats.org/drawingml/2006/main" sz="5250" i="1">
                        <a:solidFill>
                          <a:srgbClr val="000000"/>
                        </a:solidFill>
                        <a:latin typeface="Cambria Math" panose="02040503050406030204" pitchFamily="18" charset="0"/>
                      </a:rPr>
                      <m:t>L</m:t>
                    </m:r>
                  </m:sub>
                </m:sSub>
              </m:oMath>
            </a14:m>
          </a:p>
          <a:p>
            <a:pPr marL="565784" indent="-565784" defTabSz="668655">
              <a:spcBef>
                <a:spcPts val="1400"/>
              </a:spcBef>
              <a:buSzPct val="123000"/>
              <a:buChar char="•"/>
              <a:defRPr spc="-44" sz="4455"/>
            </a:pPr>
            <a14:m>
              <m:oMath>
                <m:sSubSup>
                  <m:e>
                    <m:r>
                      <a:rPr xmlns:a="http://schemas.openxmlformats.org/drawingml/2006/main" sz="5200" i="1">
                        <a:solidFill>
                          <a:srgbClr val="000000"/>
                        </a:solidFill>
                        <a:latin typeface="Cambria Math" panose="02040503050406030204" pitchFamily="18" charset="0"/>
                      </a:rPr>
                      <m:t>x</m:t>
                    </m:r>
                  </m:e>
                  <m:sub>
                    <m:r>
                      <a:rPr xmlns:a="http://schemas.openxmlformats.org/drawingml/2006/main" sz="5200" i="1">
                        <a:solidFill>
                          <a:srgbClr val="000000"/>
                        </a:solidFill>
                        <a:latin typeface="Cambria Math" panose="02040503050406030204" pitchFamily="18" charset="0"/>
                      </a:rPr>
                      <m:t>s</m:t>
                    </m:r>
                  </m:sub>
                  <m:sup>
                    <m:r>
                      <a:rPr xmlns:a="http://schemas.openxmlformats.org/drawingml/2006/main" sz="5200" i="1">
                        <a:solidFill>
                          <a:srgbClr val="000000"/>
                        </a:solidFill>
                        <a:latin typeface="Cambria Math" panose="02040503050406030204" pitchFamily="18" charset="0"/>
                      </a:rPr>
                      <m:t>i</m:t>
                    </m:r>
                  </m:sup>
                </m:sSubSup>
              </m:oMath>
            </a14:m>
            <a:r>
              <a:t>, </a:t>
            </a:r>
            <a14:m>
              <m:oMath>
                <m:sSubSup>
                  <m:e>
                    <m:r>
                      <a:rPr xmlns:a="http://schemas.openxmlformats.org/drawingml/2006/main" sz="5250" i="1">
                        <a:solidFill>
                          <a:srgbClr val="000000"/>
                        </a:solidFill>
                        <a:latin typeface="Cambria Math" panose="02040503050406030204" pitchFamily="18" charset="0"/>
                      </a:rPr>
                      <m:t>y</m:t>
                    </m:r>
                  </m:e>
                  <m:sub>
                    <m:r>
                      <a:rPr xmlns:a="http://schemas.openxmlformats.org/drawingml/2006/main" sz="5250" i="1">
                        <a:solidFill>
                          <a:srgbClr val="000000"/>
                        </a:solidFill>
                        <a:latin typeface="Cambria Math" panose="02040503050406030204" pitchFamily="18" charset="0"/>
                      </a:rPr>
                      <m:t>s</m:t>
                    </m:r>
                  </m:sub>
                  <m:sup>
                    <m:r>
                      <a:rPr xmlns:a="http://schemas.openxmlformats.org/drawingml/2006/main" sz="5250" i="1">
                        <a:solidFill>
                          <a:srgbClr val="000000"/>
                        </a:solidFill>
                        <a:latin typeface="Cambria Math" panose="02040503050406030204" pitchFamily="18" charset="0"/>
                      </a:rPr>
                      <m:t>i</m:t>
                    </m:r>
                  </m:sup>
                </m:sSubSup>
              </m:oMath>
            </a14:m>
            <a:r>
              <a:t> and </a:t>
            </a:r>
            <a14:m>
              <m:oMath>
                <m:sSubSup>
                  <m:e>
                    <m:r>
                      <a:rPr xmlns:a="http://schemas.openxmlformats.org/drawingml/2006/main" sz="5400" i="1">
                        <a:solidFill>
                          <a:srgbClr val="000000"/>
                        </a:solidFill>
                        <a:latin typeface="Cambria Math" panose="02040503050406030204" pitchFamily="18" charset="0"/>
                      </a:rPr>
                      <m:t>z</m:t>
                    </m:r>
                  </m:e>
                  <m:sub>
                    <m:r>
                      <a:rPr xmlns:a="http://schemas.openxmlformats.org/drawingml/2006/main" sz="5400" i="1">
                        <a:solidFill>
                          <a:srgbClr val="000000"/>
                        </a:solidFill>
                        <a:latin typeface="Cambria Math" panose="02040503050406030204" pitchFamily="18" charset="0"/>
                      </a:rPr>
                      <m:t>s</m:t>
                    </m:r>
                  </m:sub>
                  <m:sup>
                    <m:r>
                      <a:rPr xmlns:a="http://schemas.openxmlformats.org/drawingml/2006/main" sz="5400" i="1">
                        <a:solidFill>
                          <a:srgbClr val="000000"/>
                        </a:solidFill>
                        <a:latin typeface="Cambria Math" panose="02040503050406030204" pitchFamily="18" charset="0"/>
                      </a:rPr>
                      <m:t>i</m:t>
                    </m:r>
                  </m:sup>
                </m:sSubSup>
              </m:oMath>
            </a14:m>
            <a:r>
              <a:t> are the normal vectors to the virtual support plane in the inertial frame of reference</a:t>
            </a:r>
          </a:p>
          <a:p>
            <a:pPr marL="565784" indent="-565784" defTabSz="668655">
              <a:spcBef>
                <a:spcPts val="1400"/>
              </a:spcBef>
              <a:buSzPct val="123000"/>
              <a:buChar char="•"/>
              <a:defRPr spc="-44" sz="4455"/>
            </a:pPr>
            <a:r>
              <a:rPr i="1"/>
              <a:t> </a:t>
            </a:r>
            <a14:m>
              <m:oMath>
                <m:sSub>
                  <m:e>
                    <m:r>
                      <a:rPr xmlns:a="http://schemas.openxmlformats.org/drawingml/2006/main" sz="5900" i="1">
                        <a:solidFill>
                          <a:srgbClr val="000000"/>
                        </a:solidFill>
                        <a:latin typeface="Cambria Math" panose="02040503050406030204" pitchFamily="18" charset="0"/>
                      </a:rPr>
                      <m:t>T</m:t>
                    </m:r>
                  </m:e>
                  <m:sub>
                    <m:r>
                      <a:rPr xmlns:a="http://schemas.openxmlformats.org/drawingml/2006/main" sz="5900" i="1">
                        <a:solidFill>
                          <a:srgbClr val="000000"/>
                        </a:solidFill>
                        <a:latin typeface="Cambria Math" panose="02040503050406030204" pitchFamily="18" charset="0"/>
                      </a:rPr>
                      <m:t>b</m:t>
                    </m:r>
                  </m:sub>
                </m:sSub>
              </m:oMath>
            </a14:m>
            <a:r>
              <a:rPr i="1"/>
              <a:t> </a:t>
            </a:r>
            <a:r>
              <a:rPr baseline="-34721" i="1" spc="-8" sz="864"/>
              <a:t> </a:t>
            </a:r>
            <a:r>
              <a:t>is the duration between two adjacent steps and </a:t>
            </a:r>
            <a:r>
              <a:rPr i="1"/>
              <a:t>t </a:t>
            </a:r>
            <a:r>
              <a:t>is the time gap between the current running time and the time point when the previous support line disappeared </a:t>
            </a:r>
            <a:endParaRPr sz="5500"/>
          </a:p>
        </p:txBody>
      </p:sp>
      <p:pic>
        <p:nvPicPr>
          <p:cNvPr id="209" name="virtual-support-plane-determination.png" descr="virtual-support-plane-determination.png"/>
          <p:cNvPicPr>
            <a:picLocks noChangeAspect="1"/>
          </p:cNvPicPr>
          <p:nvPr/>
        </p:nvPicPr>
        <p:blipFill>
          <a:blip r:embed="rId2">
            <a:extLst/>
          </a:blip>
          <a:stretch>
            <a:fillRect/>
          </a:stretch>
        </p:blipFill>
        <p:spPr>
          <a:xfrm>
            <a:off x="11238116" y="-80479"/>
            <a:ext cx="13337773" cy="4717729"/>
          </a:xfrm>
          <a:prstGeom prst="rect">
            <a:avLst/>
          </a:prstGeom>
          <a:ln w="12700">
            <a:miter lim="400000"/>
          </a:ln>
        </p:spPr>
      </p:pic>
      <p:pic>
        <p:nvPicPr>
          <p:cNvPr id="210" name="Screenshot 2020-10-02 at 1.46.29 PM.png" descr="Screenshot 2020-10-02 at 1.46.29 PM.png"/>
          <p:cNvPicPr>
            <a:picLocks noChangeAspect="1"/>
          </p:cNvPicPr>
          <p:nvPr/>
        </p:nvPicPr>
        <p:blipFill>
          <a:blip r:embed="rId3">
            <a:extLst/>
          </a:blip>
          <a:stretch>
            <a:fillRect/>
          </a:stretch>
        </p:blipFill>
        <p:spPr>
          <a:xfrm>
            <a:off x="18122734" y="5112947"/>
            <a:ext cx="4238911" cy="1086901"/>
          </a:xfrm>
          <a:prstGeom prst="rect">
            <a:avLst/>
          </a:prstGeom>
          <a:ln w="12700">
            <a:miter lim="400000"/>
          </a:ln>
        </p:spPr>
      </p:pic>
      <p:pic>
        <p:nvPicPr>
          <p:cNvPr id="211" name="Image" descr="Image"/>
          <p:cNvPicPr>
            <a:picLocks noChangeAspect="1"/>
          </p:cNvPicPr>
          <p:nvPr/>
        </p:nvPicPr>
        <p:blipFill>
          <a:blip r:embed="rId4">
            <a:extLst/>
          </a:blip>
          <a:stretch>
            <a:fillRect/>
          </a:stretch>
        </p:blipFill>
        <p:spPr>
          <a:xfrm>
            <a:off x="15650413" y="6609714"/>
            <a:ext cx="3015506" cy="1307609"/>
          </a:xfrm>
          <a:prstGeom prst="rect">
            <a:avLst/>
          </a:prstGeom>
          <a:ln w="12700">
            <a:miter lim="400000"/>
          </a:ln>
        </p:spPr>
      </p:pic>
      <p:pic>
        <p:nvPicPr>
          <p:cNvPr id="212" name="Image" descr="Image"/>
          <p:cNvPicPr>
            <a:picLocks noChangeAspect="1"/>
          </p:cNvPicPr>
          <p:nvPr/>
        </p:nvPicPr>
        <p:blipFill>
          <a:blip r:embed="rId5">
            <a:extLst/>
          </a:blip>
          <a:stretch>
            <a:fillRect/>
          </a:stretch>
        </p:blipFill>
        <p:spPr>
          <a:xfrm>
            <a:off x="19250280" y="6545968"/>
            <a:ext cx="1983816" cy="1435101"/>
          </a:xfrm>
          <a:prstGeom prst="rect">
            <a:avLst/>
          </a:prstGeom>
          <a:ln w="12700">
            <a:miter lim="400000"/>
          </a:ln>
        </p:spPr>
      </p:pic>
      <p:pic>
        <p:nvPicPr>
          <p:cNvPr id="213" name="Image" descr="Image"/>
          <p:cNvPicPr>
            <a:picLocks noChangeAspect="1"/>
          </p:cNvPicPr>
          <p:nvPr/>
        </p:nvPicPr>
        <p:blipFill>
          <a:blip r:embed="rId6">
            <a:extLst/>
          </a:blip>
          <a:stretch>
            <a:fillRect/>
          </a:stretch>
        </p:blipFill>
        <p:spPr>
          <a:xfrm>
            <a:off x="21818458" y="6899847"/>
            <a:ext cx="2375984" cy="727343"/>
          </a:xfrm>
          <a:prstGeom prst="rect">
            <a:avLst/>
          </a:prstGeom>
          <a:ln w="12700">
            <a:miter lim="400000"/>
          </a:ln>
        </p:spPr>
      </p:pic>
      <p:pic>
        <p:nvPicPr>
          <p:cNvPr id="214" name="Image" descr="Image"/>
          <p:cNvPicPr>
            <a:picLocks noChangeAspect="1"/>
          </p:cNvPicPr>
          <p:nvPr/>
        </p:nvPicPr>
        <p:blipFill>
          <a:blip r:embed="rId7">
            <a:extLst/>
          </a:blip>
          <a:stretch>
            <a:fillRect/>
          </a:stretch>
        </p:blipFill>
        <p:spPr>
          <a:xfrm>
            <a:off x="16247699" y="8392676"/>
            <a:ext cx="3570238" cy="3237607"/>
          </a:xfrm>
          <a:prstGeom prst="rect">
            <a:avLst/>
          </a:prstGeom>
          <a:ln w="12700">
            <a:miter lim="400000"/>
          </a:ln>
        </p:spPr>
      </p:pic>
      <p:pic>
        <p:nvPicPr>
          <p:cNvPr id="215" name="Image" descr="Image"/>
          <p:cNvPicPr>
            <a:picLocks noChangeAspect="1"/>
          </p:cNvPicPr>
          <p:nvPr/>
        </p:nvPicPr>
        <p:blipFill>
          <a:blip r:embed="rId8">
            <a:extLst/>
          </a:blip>
          <a:stretch>
            <a:fillRect/>
          </a:stretch>
        </p:blipFill>
        <p:spPr>
          <a:xfrm>
            <a:off x="20455556" y="8392676"/>
            <a:ext cx="3321700" cy="323760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tability Criteria"/>
          <p:cNvSpPr txBox="1"/>
          <p:nvPr>
            <p:ph type="title"/>
          </p:nvPr>
        </p:nvSpPr>
        <p:spPr>
          <a:xfrm>
            <a:off x="1206500" y="1079500"/>
            <a:ext cx="14532634" cy="1435100"/>
          </a:xfrm>
          <a:prstGeom prst="rect">
            <a:avLst/>
          </a:prstGeom>
        </p:spPr>
        <p:txBody>
          <a:bodyPr/>
          <a:lstStyle/>
          <a:p>
            <a:pPr lvl="1"/>
            <a:r>
              <a:t>Stability Criteria</a:t>
            </a:r>
          </a:p>
        </p:txBody>
      </p:sp>
      <p:sp>
        <p:nvSpPr>
          <p:cNvPr id="218" name="Calculation of Modified Zero Moment Point"/>
          <p:cNvSpPr txBox="1"/>
          <p:nvPr>
            <p:ph type="body" idx="21"/>
          </p:nvPr>
        </p:nvSpPr>
        <p:spPr>
          <a:xfrm>
            <a:off x="1206500" y="2372962"/>
            <a:ext cx="14532634" cy="934780"/>
          </a:xfrm>
          <a:prstGeom prst="rect">
            <a:avLst/>
          </a:prstGeom>
          <a:extLst>
            <a:ext uri="{C572A759-6A51-4108-AA02-DFA0A04FC94B}">
              <ma14:wrappingTextBoxFlag xmlns:ma14="http://schemas.microsoft.com/office/mac/drawingml/2011/main" val="1"/>
            </a:ext>
          </a:extLst>
        </p:spPr>
        <p:txBody>
          <a:bodyPr/>
          <a:lstStyle/>
          <a:p>
            <a:pPr/>
            <a:r>
              <a:t>Calculation of Modified Zero Moment Point</a:t>
            </a:r>
          </a:p>
        </p:txBody>
      </p:sp>
      <p:sp>
        <p:nvSpPr>
          <p:cNvPr id="219" name="Zero Moment Point is the point at which the resultant moment on a body is zero…"/>
          <p:cNvSpPr txBox="1"/>
          <p:nvPr>
            <p:ph type="body" sz="half" idx="1"/>
          </p:nvPr>
        </p:nvSpPr>
        <p:spPr>
          <a:xfrm>
            <a:off x="1206500" y="4248504"/>
            <a:ext cx="14532634" cy="8256012"/>
          </a:xfrm>
          <a:prstGeom prst="rect">
            <a:avLst/>
          </a:prstGeom>
        </p:spPr>
        <p:txBody>
          <a:bodyPr/>
          <a:lstStyle/>
          <a:p>
            <a:pPr marL="663575" indent="-663575" defTabSz="784225">
              <a:spcBef>
                <a:spcPts val="1700"/>
              </a:spcBef>
              <a:buSzPct val="123000"/>
              <a:buChar char="•"/>
              <a:defRPr spc="-52" sz="5225"/>
            </a:pPr>
            <a:r>
              <a:t>Zero Moment Point is the point at which the resultant moment on a body is zero</a:t>
            </a:r>
          </a:p>
          <a:p>
            <a:pPr marL="663575" indent="-663575" defTabSz="784225">
              <a:spcBef>
                <a:spcPts val="1700"/>
              </a:spcBef>
              <a:buSzPct val="123000"/>
              <a:buChar char="•"/>
              <a:defRPr spc="-52" sz="5225"/>
            </a:pPr>
            <a:r>
              <a:t>Modified Zero Moment Point should-</a:t>
            </a:r>
          </a:p>
          <a:p>
            <a:pPr lvl="1" marL="1242694" indent="-663575" defTabSz="784225">
              <a:spcBef>
                <a:spcPts val="1700"/>
              </a:spcBef>
              <a:buSzPct val="123000"/>
              <a:buChar char="•"/>
              <a:defRPr spc="-52" sz="5225"/>
            </a:pPr>
            <a:r>
              <a:t>Assess the current stability more efficiently and accurately</a:t>
            </a:r>
          </a:p>
          <a:p>
            <a:pPr lvl="1" marL="1242694" indent="-663575" defTabSz="784225">
              <a:spcBef>
                <a:spcPts val="1700"/>
              </a:spcBef>
              <a:buSzPct val="123000"/>
              <a:buChar char="•"/>
              <a:defRPr spc="-52" sz="5225"/>
            </a:pPr>
            <a:r>
              <a:t>Provide a reference to eliminate undesired velocity during motion planning</a:t>
            </a:r>
          </a:p>
          <a:p>
            <a:pPr marL="663575" indent="-663575" defTabSz="784225">
              <a:spcBef>
                <a:spcPts val="1700"/>
              </a:spcBef>
              <a:buSzPct val="123000"/>
              <a:buChar char="•"/>
              <a:defRPr spc="-52" sz="5225"/>
            </a:pPr>
            <a14:m>
              <m:oMath>
                <m:r>
                  <a:rPr xmlns:a="http://schemas.openxmlformats.org/drawingml/2006/main" sz="6300" i="1">
                    <a:solidFill>
                      <a:srgbClr val="000000"/>
                    </a:solidFill>
                    <a:latin typeface="Cambria Math" panose="02040503050406030204" pitchFamily="18" charset="0"/>
                  </a:rPr>
                  <m:t>Z</m:t>
                </m:r>
                <m:r>
                  <a:rPr xmlns:a="http://schemas.openxmlformats.org/drawingml/2006/main" sz="6300" i="1">
                    <a:solidFill>
                      <a:srgbClr val="000000"/>
                    </a:solidFill>
                    <a:latin typeface="Cambria Math" panose="02040503050406030204" pitchFamily="18" charset="0"/>
                  </a:rPr>
                  <m:t>M</m:t>
                </m:r>
                <m:sSub>
                  <m:e>
                    <m:r>
                      <a:rPr xmlns:a="http://schemas.openxmlformats.org/drawingml/2006/main" sz="6300" i="1">
                        <a:solidFill>
                          <a:srgbClr val="000000"/>
                        </a:solidFill>
                        <a:latin typeface="Cambria Math" panose="02040503050406030204" pitchFamily="18" charset="0"/>
                      </a:rPr>
                      <m:t>P</m:t>
                    </m:r>
                  </m:e>
                  <m:sub>
                    <m:r>
                      <a:rPr xmlns:a="http://schemas.openxmlformats.org/drawingml/2006/main" sz="6300" i="1">
                        <a:solidFill>
                          <a:srgbClr val="000000"/>
                        </a:solidFill>
                        <a:latin typeface="Cambria Math" panose="02040503050406030204" pitchFamily="18" charset="0"/>
                      </a:rPr>
                      <m:t>o</m:t>
                    </m:r>
                  </m:sub>
                </m:sSub>
              </m:oMath>
            </a14:m>
            <a:r>
              <a:t> can be used to compute 3 measures of dynamic stability</a:t>
            </a:r>
            <a:endParaRPr sz="5500"/>
          </a:p>
        </p:txBody>
      </p:sp>
      <p:pic>
        <p:nvPicPr>
          <p:cNvPr id="220" name="Image" descr="Image"/>
          <p:cNvPicPr>
            <a:picLocks noChangeAspect="1"/>
          </p:cNvPicPr>
          <p:nvPr/>
        </p:nvPicPr>
        <p:blipFill>
          <a:blip r:embed="rId2">
            <a:extLst/>
          </a:blip>
          <a:stretch>
            <a:fillRect/>
          </a:stretch>
        </p:blipFill>
        <p:spPr>
          <a:xfrm>
            <a:off x="16167977" y="1337269"/>
            <a:ext cx="7214847" cy="3442198"/>
          </a:xfrm>
          <a:prstGeom prst="rect">
            <a:avLst/>
          </a:prstGeom>
          <a:ln w="12700">
            <a:miter lim="400000"/>
          </a:ln>
        </p:spPr>
      </p:pic>
      <p:sp>
        <p:nvSpPr>
          <p:cNvPr id="221" name="Equations to calculate modified ZMP in support coordinate system.   and   are the actual and expected velocities in support coordinate system"/>
          <p:cNvSpPr txBox="1"/>
          <p:nvPr/>
        </p:nvSpPr>
        <p:spPr>
          <a:xfrm>
            <a:off x="15888402" y="4844850"/>
            <a:ext cx="777399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ctr" defTabSz="412750">
              <a:lnSpc>
                <a:spcPct val="100000"/>
              </a:lnSpc>
              <a:spcBef>
                <a:spcPts val="900"/>
              </a:spcBef>
              <a:defRPr spc="-27" sz="2750"/>
            </a:pPr>
            <a:r>
              <a:t>Equations to calculate modified ZMP in support coordinate system. </a:t>
            </a:r>
            <a14:m>
              <m:oMath>
                <m:sSup>
                  <m:e>
                    <m:r>
                      <a:rPr xmlns:a="http://schemas.openxmlformats.org/drawingml/2006/main" sz="3450" i="1">
                        <a:solidFill>
                          <a:srgbClr val="000000"/>
                        </a:solidFill>
                        <a:latin typeface="Cambria Math" panose="02040503050406030204" pitchFamily="18" charset="0"/>
                      </a:rPr>
                      <m:t>v</m:t>
                    </m:r>
                  </m:e>
                  <m:sup>
                    <m:r>
                      <a:rPr xmlns:a="http://schemas.openxmlformats.org/drawingml/2006/main" sz="3450" i="1">
                        <a:solidFill>
                          <a:srgbClr val="000000"/>
                        </a:solidFill>
                        <a:latin typeface="Cambria Math" panose="02040503050406030204" pitchFamily="18" charset="0"/>
                      </a:rPr>
                      <m:t>s</m:t>
                    </m:r>
                  </m:sup>
                </m:sSup>
              </m:oMath>
            </a14:m>
            <a:r>
              <a:t> and </a:t>
            </a:r>
            <a14:m>
              <m:oMath>
                <m:sSup>
                  <m:e>
                    <m:r>
                      <a:rPr xmlns:a="http://schemas.openxmlformats.org/drawingml/2006/main" sz="3300" i="1">
                        <a:solidFill>
                          <a:srgbClr val="000000"/>
                        </a:solidFill>
                        <a:latin typeface="Cambria Math" panose="02040503050406030204" pitchFamily="18" charset="0"/>
                      </a:rPr>
                      <m:t>v</m:t>
                    </m:r>
                  </m:e>
                  <m:sup>
                    <m:r>
                      <a:rPr xmlns:a="http://schemas.openxmlformats.org/drawingml/2006/main" sz="3300" i="1">
                        <a:solidFill>
                          <a:srgbClr val="000000"/>
                        </a:solidFill>
                        <a:latin typeface="Cambria Math" panose="02040503050406030204" pitchFamily="18" charset="0"/>
                      </a:rPr>
                      <m:t>d</m:t>
                    </m:r>
                  </m:sup>
                </m:sSup>
              </m:oMath>
            </a14:m>
            <a:r>
              <a:t> are the actual and expected velocities in support coordinate system</a:t>
            </a:r>
            <a:endParaRPr sz="5500"/>
          </a:p>
        </p:txBody>
      </p:sp>
      <p:pic>
        <p:nvPicPr>
          <p:cNvPr id="222" name="Image" descr="Image"/>
          <p:cNvPicPr>
            <a:picLocks noChangeAspect="1"/>
          </p:cNvPicPr>
          <p:nvPr/>
        </p:nvPicPr>
        <p:blipFill>
          <a:blip r:embed="rId3">
            <a:extLst/>
          </a:blip>
          <a:stretch>
            <a:fillRect/>
          </a:stretch>
        </p:blipFill>
        <p:spPr>
          <a:xfrm>
            <a:off x="17423519" y="9538843"/>
            <a:ext cx="4703763" cy="1217445"/>
          </a:xfrm>
          <a:prstGeom prst="rect">
            <a:avLst/>
          </a:prstGeom>
          <a:ln w="12700">
            <a:miter lim="400000"/>
          </a:ln>
        </p:spPr>
      </p:pic>
      <p:sp>
        <p:nvSpPr>
          <p:cNvPr id="223" name="Rotation Matrix for transformation from support to inertial coordinate system"/>
          <p:cNvSpPr txBox="1"/>
          <p:nvPr/>
        </p:nvSpPr>
        <p:spPr>
          <a:xfrm>
            <a:off x="15888402" y="10943631"/>
            <a:ext cx="777399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28319">
              <a:lnSpc>
                <a:spcPct val="100000"/>
              </a:lnSpc>
              <a:spcBef>
                <a:spcPts val="1100"/>
              </a:spcBef>
              <a:defRPr spc="-35" sz="3520"/>
            </a:lvl1pPr>
          </a:lstStyle>
          <a:p>
            <a:pPr/>
            <a:r>
              <a:t>Rotation Matrix for transformation from support to inertial coordinate system</a:t>
            </a:r>
          </a:p>
        </p:txBody>
      </p:sp>
      <p:pic>
        <p:nvPicPr>
          <p:cNvPr id="224" name="Image" descr="Image"/>
          <p:cNvPicPr>
            <a:picLocks noChangeAspect="1"/>
          </p:cNvPicPr>
          <p:nvPr/>
        </p:nvPicPr>
        <p:blipFill>
          <a:blip r:embed="rId4">
            <a:extLst/>
          </a:blip>
          <a:stretch>
            <a:fillRect/>
          </a:stretch>
        </p:blipFill>
        <p:spPr>
          <a:xfrm>
            <a:off x="16871937" y="6501823"/>
            <a:ext cx="5806927" cy="1148385"/>
          </a:xfrm>
          <a:prstGeom prst="rect">
            <a:avLst/>
          </a:prstGeom>
          <a:ln w="12700">
            <a:miter lim="400000"/>
          </a:ln>
        </p:spPr>
      </p:pic>
      <p:sp>
        <p:nvSpPr>
          <p:cNvPr id="225" name="L and W are the effective length and width respectively of the quadruped"/>
          <p:cNvSpPr txBox="1"/>
          <p:nvPr/>
        </p:nvSpPr>
        <p:spPr>
          <a:xfrm>
            <a:off x="15888402" y="7876975"/>
            <a:ext cx="777399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69594">
              <a:lnSpc>
                <a:spcPct val="100000"/>
              </a:lnSpc>
              <a:spcBef>
                <a:spcPts val="1200"/>
              </a:spcBef>
              <a:defRPr spc="-37" sz="3795"/>
            </a:lvl1pPr>
          </a:lstStyle>
          <a:p>
            <a:pPr/>
            <a:r>
              <a:t>L and W are the effective length and width respectively of the quadruped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tability Criteria"/>
          <p:cNvSpPr txBox="1"/>
          <p:nvPr>
            <p:ph type="title"/>
          </p:nvPr>
        </p:nvSpPr>
        <p:spPr>
          <a:prstGeom prst="rect">
            <a:avLst/>
          </a:prstGeom>
        </p:spPr>
        <p:txBody>
          <a:bodyPr/>
          <a:lstStyle/>
          <a:p>
            <a:pPr/>
            <a:r>
              <a:t>Stability Criteria</a:t>
            </a:r>
          </a:p>
        </p:txBody>
      </p:sp>
      <p:sp>
        <p:nvSpPr>
          <p:cNvPr id="228" name="Calculation of the metric"/>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Calculation of the metric </a:t>
            </a:r>
            <a14:m>
              <m:oMath>
                <m:r>
                  <a:rPr xmlns:a="http://schemas.openxmlformats.org/drawingml/2006/main" sz="5800" i="1">
                    <a:solidFill>
                      <a:srgbClr val="000000"/>
                    </a:solidFill>
                    <a:latin typeface="Cambria Math" panose="02040503050406030204" pitchFamily="18" charset="0"/>
                  </a:rPr>
                  <m:t>S</m:t>
                </m:r>
              </m:oMath>
            </a14:m>
          </a:p>
        </p:txBody>
      </p:sp>
      <p:sp>
        <p:nvSpPr>
          <p:cNvPr id="229" name="The following three choices for   can be calculated using  -…"/>
          <p:cNvSpPr txBox="1"/>
          <p:nvPr>
            <p:ph type="body" idx="1"/>
          </p:nvPr>
        </p:nvSpPr>
        <p:spPr>
          <a:prstGeom prst="rect">
            <a:avLst/>
          </a:prstGeom>
        </p:spPr>
        <p:txBody>
          <a:bodyPr/>
          <a:lstStyle/>
          <a:p>
            <a:pPr defTabSz="709930">
              <a:spcBef>
                <a:spcPts val="1500"/>
              </a:spcBef>
              <a:defRPr spc="-47" sz="4730"/>
            </a:pPr>
            <a:r>
              <a:t>The following three choices for </a:t>
            </a:r>
            <a14:m>
              <m:oMath>
                <m:r>
                  <a:rPr xmlns:a="http://schemas.openxmlformats.org/drawingml/2006/main" sz="5800" i="1">
                    <a:solidFill>
                      <a:srgbClr val="000000"/>
                    </a:solidFill>
                    <a:latin typeface="Cambria Math" panose="02040503050406030204" pitchFamily="18" charset="0"/>
                  </a:rPr>
                  <m:t>S</m:t>
                </m:r>
              </m:oMath>
            </a14:m>
            <a:r>
              <a:t> can be calculated using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t>-</a:t>
            </a:r>
          </a:p>
          <a:p>
            <a:pPr marL="600709" indent="-600709" defTabSz="709930">
              <a:spcBef>
                <a:spcPts val="1500"/>
              </a:spcBef>
              <a:buSzPct val="123000"/>
              <a:buChar char="•"/>
              <a:defRPr spc="-47" sz="4730"/>
            </a:pPr>
            <a:r>
              <a:t>Distances between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rPr i="1"/>
              <a:t> </a:t>
            </a:r>
            <a:r>
              <a:t>and the boundaries of the virtual-support quadrilateral in the support plane</a:t>
            </a:r>
          </a:p>
          <a:p>
            <a:pPr marL="600709" indent="-600709" defTabSz="709930">
              <a:spcBef>
                <a:spcPts val="1500"/>
              </a:spcBef>
              <a:buSzPct val="123000"/>
              <a:buChar char="•"/>
              <a:defRPr spc="-47" sz="4730"/>
            </a:pPr>
            <a:r>
              <a:t>Angle between the vector pointing from CoM to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t> </a:t>
            </a:r>
            <a:r>
              <a:rPr baseline="-32702" spc="-9" sz="917"/>
              <a:t> </a:t>
            </a:r>
            <a:r>
              <a:t>and the normal vector of the virtual support place</a:t>
            </a:r>
          </a:p>
          <a:p>
            <a:pPr marL="600709" indent="-600709" defTabSz="709930">
              <a:spcBef>
                <a:spcPts val="1500"/>
              </a:spcBef>
              <a:buSzPct val="123000"/>
              <a:buChar char="•"/>
              <a:defRPr spc="-47" sz="4730"/>
            </a:pPr>
            <a:r>
              <a:t>Distance between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t> and the support line</a:t>
            </a:r>
          </a:p>
          <a:p>
            <a:pPr marL="600709" indent="-600709" defTabSz="709930">
              <a:spcBef>
                <a:spcPts val="1500"/>
              </a:spcBef>
              <a:buSzPct val="123000"/>
              <a:buChar char="•"/>
              <a:defRPr spc="-47" sz="4730"/>
            </a:pPr>
            <a:r>
              <a:t>The assumption in the paper that the legs have negligible weight compared to the rest of the body does not hold for the quadruped used</a:t>
            </a:r>
          </a:p>
          <a:p>
            <a:pPr marL="600709" indent="-600709" defTabSz="709930">
              <a:spcBef>
                <a:spcPts val="1500"/>
              </a:spcBef>
              <a:buSzPct val="123000"/>
              <a:buChar char="•"/>
              <a:defRPr spc="-47" sz="4730"/>
            </a:pPr>
            <a:r>
              <a:t>There is a need for evaluation of the repercussions on the concepts introduced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Calculating Stability Criteria"/>
          <p:cNvSpPr txBox="1"/>
          <p:nvPr>
            <p:ph type="title"/>
          </p:nvPr>
        </p:nvSpPr>
        <p:spPr>
          <a:xfrm>
            <a:off x="1206500" y="1079500"/>
            <a:ext cx="8184797" cy="1435100"/>
          </a:xfrm>
          <a:prstGeom prst="rect">
            <a:avLst/>
          </a:prstGeom>
        </p:spPr>
        <p:txBody>
          <a:bodyPr/>
          <a:lstStyle>
            <a:lvl1pPr defTabSz="1414236">
              <a:defRPr spc="-98" sz="4930"/>
            </a:lvl1pPr>
          </a:lstStyle>
          <a:p>
            <a:pPr/>
            <a:r>
              <a:t>Calculating Stability Criteria</a:t>
            </a:r>
          </a:p>
        </p:txBody>
      </p:sp>
      <p:sp>
        <p:nvSpPr>
          <p:cNvPr id="232" name="Computing ZMP for the available quadruped"/>
          <p:cNvSpPr txBox="1"/>
          <p:nvPr>
            <p:ph type="body" idx="21"/>
          </p:nvPr>
        </p:nvSpPr>
        <p:spPr>
          <a:xfrm>
            <a:off x="1206500" y="2372962"/>
            <a:ext cx="8184797" cy="934780"/>
          </a:xfrm>
          <a:prstGeom prst="rect">
            <a:avLst/>
          </a:prstGeom>
          <a:extLst>
            <a:ext uri="{C572A759-6A51-4108-AA02-DFA0A04FC94B}">
              <ma14:wrappingTextBoxFlag xmlns:ma14="http://schemas.microsoft.com/office/mac/drawingml/2011/main" val="1"/>
            </a:ext>
          </a:extLst>
        </p:spPr>
        <p:txBody>
          <a:bodyPr/>
          <a:lstStyle>
            <a:lvl1pPr defTabSz="445770">
              <a:defRPr sz="2970"/>
            </a:lvl1pPr>
          </a:lstStyle>
          <a:p>
            <a:pPr/>
            <a:r>
              <a:t>Computing ZMP for the available quadruped </a:t>
            </a:r>
          </a:p>
        </p:txBody>
      </p:sp>
      <p:sp>
        <p:nvSpPr>
          <p:cNvPr id="233" name="The following figure depicts the simplified model of the quadruped.…"/>
          <p:cNvSpPr txBox="1"/>
          <p:nvPr>
            <p:ph type="body" sz="quarter" idx="1"/>
          </p:nvPr>
        </p:nvSpPr>
        <p:spPr>
          <a:xfrm>
            <a:off x="1206500" y="4248504"/>
            <a:ext cx="7076076" cy="8256012"/>
          </a:xfrm>
          <a:prstGeom prst="rect">
            <a:avLst/>
          </a:prstGeom>
        </p:spPr>
        <p:txBody>
          <a:bodyPr/>
          <a:lstStyle/>
          <a:p>
            <a:pPr marL="495934" indent="-495934" defTabSz="586104">
              <a:spcBef>
                <a:spcPts val="1200"/>
              </a:spcBef>
              <a:buSzPct val="123000"/>
              <a:buChar char="•"/>
              <a:defRPr spc="-39" sz="3905"/>
            </a:pPr>
            <a:r>
              <a:t>The following figure depicts the simplified model of the quadruped.</a:t>
            </a:r>
          </a:p>
          <a:p>
            <a:pPr marL="495934" indent="-495934" defTabSz="586104">
              <a:spcBef>
                <a:spcPts val="1200"/>
              </a:spcBef>
              <a:buSzPct val="123000"/>
              <a:buChar char="•"/>
              <a:defRPr spc="-39" sz="3905"/>
            </a:pPr>
            <a14:m>
              <m:oMath>
                <m:sSub>
                  <m:e>
                    <m:r>
                      <a:rPr xmlns:a="http://schemas.openxmlformats.org/drawingml/2006/main" sz="4650" i="1">
                        <a:solidFill>
                          <a:srgbClr val="000000"/>
                        </a:solidFill>
                        <a:latin typeface="Cambria Math" panose="02040503050406030204" pitchFamily="18" charset="0"/>
                      </a:rPr>
                      <m:t>F</m:t>
                    </m:r>
                  </m:e>
                  <m:sub>
                    <m:r>
                      <a:rPr xmlns:a="http://schemas.openxmlformats.org/drawingml/2006/main" sz="4650" i="1">
                        <a:solidFill>
                          <a:srgbClr val="000000"/>
                        </a:solidFill>
                        <a:latin typeface="Cambria Math" panose="02040503050406030204" pitchFamily="18" charset="0"/>
                      </a:rPr>
                      <m:t>f</m:t>
                    </m:r>
                    <m:r>
                      <a:rPr xmlns:a="http://schemas.openxmlformats.org/drawingml/2006/main" sz="4650" i="1">
                        <a:solidFill>
                          <a:srgbClr val="000000"/>
                        </a:solidFill>
                        <a:latin typeface="Cambria Math" panose="02040503050406030204" pitchFamily="18" charset="0"/>
                      </a:rPr>
                      <m:t>r</m:t>
                    </m:r>
                  </m:sub>
                </m:sSub>
              </m:oMath>
            </a14:m>
            <a:r>
              <a:t> is the force due to friction acting at the point of contact. This is also the propelling force on the quadruped</a:t>
            </a:r>
          </a:p>
          <a:p>
            <a:pPr marL="495934" indent="-495934" defTabSz="586104">
              <a:spcBef>
                <a:spcPts val="1200"/>
              </a:spcBef>
              <a:buSzPct val="123000"/>
              <a:buChar char="•"/>
              <a:defRPr spc="-39" sz="3905"/>
            </a:pPr>
            <a14:m>
              <m:oMath>
                <m:r>
                  <a:rPr xmlns:a="http://schemas.openxmlformats.org/drawingml/2006/main" sz="4200" i="1">
                    <a:solidFill>
                      <a:srgbClr val="000000"/>
                    </a:solidFill>
                    <a:latin typeface="Cambria Math" panose="02040503050406030204" pitchFamily="18" charset="0"/>
                  </a:rPr>
                  <m:t>N</m:t>
                </m:r>
              </m:oMath>
            </a14:m>
            <a:r>
              <a:t> is the normal reaction force from the ground</a:t>
            </a:r>
          </a:p>
          <a:p>
            <a:pPr marL="495934" indent="-495934" defTabSz="586104">
              <a:spcBef>
                <a:spcPts val="1200"/>
              </a:spcBef>
              <a:buSzPct val="123000"/>
              <a:buChar char="•"/>
              <a:defRPr spc="-39" sz="3905"/>
            </a:pPr>
            <a14:m>
              <m:oMath>
                <m:r>
                  <a:rPr xmlns:a="http://schemas.openxmlformats.org/drawingml/2006/main" sz="4800" i="1">
                    <a:solidFill>
                      <a:srgbClr val="000000"/>
                    </a:solidFill>
                    <a:latin typeface="Cambria Math" panose="02040503050406030204" pitchFamily="18" charset="0"/>
                  </a:rPr>
                  <m:t>θ</m:t>
                </m:r>
              </m:oMath>
            </a14:m>
            <a:r>
              <a:t>, </a:t>
            </a:r>
            <a14:m>
              <m:oMath>
                <m:r>
                  <a:rPr xmlns:a="http://schemas.openxmlformats.org/drawingml/2006/main" sz="5150" i="1">
                    <a:solidFill>
                      <a:srgbClr val="000000"/>
                    </a:solidFill>
                    <a:latin typeface="Cambria Math" panose="02040503050406030204" pitchFamily="18" charset="0"/>
                  </a:rPr>
                  <m:t>ω</m:t>
                </m:r>
              </m:oMath>
            </a14:m>
            <a:r>
              <a:t> and </a:t>
            </a:r>
            <a14:m>
              <m:oMath>
                <m:r>
                  <a:rPr xmlns:a="http://schemas.openxmlformats.org/drawingml/2006/main" sz="4950" i="1">
                    <a:solidFill>
                      <a:srgbClr val="000000"/>
                    </a:solidFill>
                    <a:latin typeface="Cambria Math" panose="02040503050406030204" pitchFamily="18" charset="0"/>
                  </a:rPr>
                  <m:t>α</m:t>
                </m:r>
              </m:oMath>
            </a14:m>
            <a:r>
              <a:t> are the state of the joints in the four bar linkage in (c)</a:t>
            </a:r>
            <a:endParaRPr sz="5500"/>
          </a:p>
        </p:txBody>
      </p:sp>
      <p:sp>
        <p:nvSpPr>
          <p:cNvPr id="234" name="Simplified model of the leg of the quadruped…"/>
          <p:cNvSpPr txBox="1"/>
          <p:nvPr/>
        </p:nvSpPr>
        <p:spPr>
          <a:xfrm>
            <a:off x="15520982" y="9086506"/>
            <a:ext cx="7863914" cy="37538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889000" indent="-889000">
              <a:buSzPct val="100000"/>
              <a:buAutoNum type="alphaLcParenBoth" startAt="1"/>
              <a:defRPr sz="3000"/>
            </a:pPr>
            <a:r>
              <a:t>Simplified model of the leg of the quadruped</a:t>
            </a:r>
          </a:p>
          <a:p>
            <a:pPr marL="889000" indent="-889000">
              <a:buSzPct val="100000"/>
              <a:buAutoNum type="alphaLcParenBoth" startAt="1"/>
              <a:defRPr sz="3000"/>
            </a:pPr>
            <a:r>
              <a:t>Simplified model of the quadruped as seen form the top</a:t>
            </a:r>
          </a:p>
          <a:p>
            <a:pPr marL="889000" indent="-889000">
              <a:buSzPct val="100000"/>
              <a:buAutoNum type="alphaLcParenBoth" startAt="1"/>
              <a:defRPr sz="3000"/>
            </a:pPr>
            <a:r>
              <a:t>Simplified four bar linkage to model the knee of the quadruped </a:t>
            </a:r>
          </a:p>
        </p:txBody>
      </p:sp>
      <p:pic>
        <p:nvPicPr>
          <p:cNvPr id="235" name="robot-simplifications.png" descr="robot-simplifications.png"/>
          <p:cNvPicPr>
            <a:picLocks noChangeAspect="1"/>
          </p:cNvPicPr>
          <p:nvPr/>
        </p:nvPicPr>
        <p:blipFill>
          <a:blip r:embed="rId2">
            <a:extLst/>
          </a:blip>
          <a:stretch>
            <a:fillRect/>
          </a:stretch>
        </p:blipFill>
        <p:spPr>
          <a:xfrm>
            <a:off x="8775700" y="33017"/>
            <a:ext cx="15599961" cy="1364996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Calculating Stability Criteria"/>
          <p:cNvSpPr txBox="1"/>
          <p:nvPr>
            <p:ph type="title"/>
          </p:nvPr>
        </p:nvSpPr>
        <p:spPr>
          <a:prstGeom prst="rect">
            <a:avLst/>
          </a:prstGeom>
        </p:spPr>
        <p:txBody>
          <a:bodyPr/>
          <a:lstStyle/>
          <a:p>
            <a:pPr/>
            <a:r>
              <a:t>Calculating Stability Criteria</a:t>
            </a:r>
          </a:p>
        </p:txBody>
      </p:sp>
      <p:sp>
        <p:nvSpPr>
          <p:cNvPr id="238" name="Relationship between knee joint activation and four bar linkage model angular posi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610870">
              <a:defRPr sz="4070"/>
            </a:lvl1pPr>
          </a:lstStyle>
          <a:p>
            <a:pPr/>
            <a:r>
              <a:t>Relationship between knee joint activation and four bar linkage model angular positions</a:t>
            </a:r>
          </a:p>
        </p:txBody>
      </p:sp>
      <p:sp>
        <p:nvSpPr>
          <p:cNvPr id="239" name="Of the four angular positions that in the four bar linkage model of the knee joint, the angular position at  ,   and  ,    are known (being the controlled angle). Thus, the other angular positions must also be formulated in terms of   and  .  ,  ,   and "/>
          <p:cNvSpPr txBox="1"/>
          <p:nvPr>
            <p:ph type="body" sz="half" idx="1"/>
          </p:nvPr>
        </p:nvSpPr>
        <p:spPr>
          <a:xfrm>
            <a:off x="1206500" y="3948218"/>
            <a:ext cx="21971000" cy="3926890"/>
          </a:xfrm>
          <a:prstGeom prst="rect">
            <a:avLst/>
          </a:prstGeom>
        </p:spPr>
        <p:txBody>
          <a:bodyPr/>
          <a:lstStyle/>
          <a:p>
            <a:pPr defTabSz="800735">
              <a:spcBef>
                <a:spcPts val="1700"/>
              </a:spcBef>
              <a:defRPr spc="-53" sz="5335"/>
            </a:pPr>
            <a:r>
              <a:t>Of the four angular positions that in the four bar linkage model of the knee joint, the angular position at </a:t>
            </a:r>
            <a14:m>
              <m:oMath>
                <m:r>
                  <a:rPr xmlns:a="http://schemas.openxmlformats.org/drawingml/2006/main" sz="7250" i="1">
                    <a:solidFill>
                      <a:srgbClr val="000000"/>
                    </a:solidFill>
                    <a:latin typeface="Cambria Math" panose="02040503050406030204" pitchFamily="18" charset="0"/>
                  </a:rPr>
                  <m:t>O</m:t>
                </m:r>
              </m:oMath>
            </a14:m>
            <a:r>
              <a:t>, </a:t>
            </a:r>
            <a14:m>
              <m:oMath>
                <m:sSub>
                  <m:e>
                    <m:r>
                      <a:rPr xmlns:a="http://schemas.openxmlformats.org/drawingml/2006/main" sz="7350" i="1">
                        <a:solidFill>
                          <a:srgbClr val="000000"/>
                        </a:solidFill>
                        <a:latin typeface="Cambria Math" panose="02040503050406030204" pitchFamily="18" charset="0"/>
                      </a:rPr>
                      <m:t>θ</m:t>
                    </m:r>
                  </m:e>
                  <m:sub>
                    <m:r>
                      <a:rPr xmlns:a="http://schemas.openxmlformats.org/drawingml/2006/main" sz="7350" i="1">
                        <a:solidFill>
                          <a:srgbClr val="000000"/>
                        </a:solidFill>
                        <a:latin typeface="Cambria Math" panose="02040503050406030204" pitchFamily="18" charset="0"/>
                      </a:rPr>
                      <m:t>1</m:t>
                    </m:r>
                  </m:sub>
                </m:sSub>
              </m:oMath>
            </a14:m>
            <a:r>
              <a:t> and </a:t>
            </a:r>
            <a14:m>
              <m:oMath>
                <m:r>
                  <a:rPr xmlns:a="http://schemas.openxmlformats.org/drawingml/2006/main" sz="6150" i="1">
                    <a:solidFill>
                      <a:srgbClr val="000000"/>
                    </a:solidFill>
                    <a:latin typeface="Cambria Math" panose="02040503050406030204" pitchFamily="18" charset="0"/>
                  </a:rPr>
                  <m:t>F</m:t>
                </m:r>
              </m:oMath>
            </a14:m>
            <a:r>
              <a:t>, </a:t>
            </a:r>
            <a14:m>
              <m:oMath>
                <m:r>
                  <a:rPr xmlns:a="http://schemas.openxmlformats.org/drawingml/2006/main" sz="7100" i="1">
                    <a:solidFill>
                      <a:srgbClr val="000000"/>
                    </a:solidFill>
                    <a:latin typeface="Cambria Math" panose="02040503050406030204" pitchFamily="18" charset="0"/>
                  </a:rPr>
                  <m:t>ϕ</m:t>
                </m:r>
              </m:oMath>
            </a14:m>
            <a:r>
              <a:t>  are known (being the controlled angle). Thus, the other angular positions must also be formulated in terms of </a:t>
            </a:r>
            <a14:m>
              <m:oMath>
                <m:sSub>
                  <m:e>
                    <m:r>
                      <a:rPr xmlns:a="http://schemas.openxmlformats.org/drawingml/2006/main" sz="7350" i="1">
                        <a:solidFill>
                          <a:srgbClr val="000000"/>
                        </a:solidFill>
                        <a:latin typeface="Cambria Math" panose="02040503050406030204" pitchFamily="18" charset="0"/>
                      </a:rPr>
                      <m:t>θ</m:t>
                    </m:r>
                  </m:e>
                  <m:sub>
                    <m:r>
                      <a:rPr xmlns:a="http://schemas.openxmlformats.org/drawingml/2006/main" sz="7350" i="1">
                        <a:solidFill>
                          <a:srgbClr val="000000"/>
                        </a:solidFill>
                        <a:latin typeface="Cambria Math" panose="02040503050406030204" pitchFamily="18" charset="0"/>
                      </a:rPr>
                      <m:t>1</m:t>
                    </m:r>
                  </m:sub>
                </m:sSub>
              </m:oMath>
            </a14:m>
            <a:r>
              <a:t> and </a:t>
            </a:r>
            <a14:m>
              <m:oMath>
                <m:r>
                  <a:rPr xmlns:a="http://schemas.openxmlformats.org/drawingml/2006/main" sz="7100" i="1">
                    <a:solidFill>
                      <a:srgbClr val="000000"/>
                    </a:solidFill>
                    <a:latin typeface="Cambria Math" panose="02040503050406030204" pitchFamily="18" charset="0"/>
                  </a:rPr>
                  <m:t>ϕ</m:t>
                </m:r>
              </m:oMath>
            </a14:m>
            <a:r>
              <a:t>. </a:t>
            </a:r>
            <a14:m>
              <m:oMath>
                <m:r>
                  <a:rPr xmlns:a="http://schemas.openxmlformats.org/drawingml/2006/main" sz="7450" i="1">
                    <a:solidFill>
                      <a:srgbClr val="000000"/>
                    </a:solidFill>
                    <a:latin typeface="Cambria Math" panose="02040503050406030204" pitchFamily="18" charset="0"/>
                  </a:rPr>
                  <m:t>l</m:t>
                </m:r>
              </m:oMath>
            </a14:m>
            <a:r>
              <a:t>, </a:t>
            </a:r>
            <a14:m>
              <m:oMath>
                <m:sSub>
                  <m:e>
                    <m:r>
                      <a:rPr xmlns:a="http://schemas.openxmlformats.org/drawingml/2006/main" sz="6700" i="1">
                        <a:solidFill>
                          <a:srgbClr val="000000"/>
                        </a:solidFill>
                        <a:latin typeface="Cambria Math" panose="02040503050406030204" pitchFamily="18" charset="0"/>
                      </a:rPr>
                      <m:t>β</m:t>
                    </m:r>
                  </m:e>
                  <m:sub>
                    <m:r>
                      <a:rPr xmlns:a="http://schemas.openxmlformats.org/drawingml/2006/main" sz="6700" i="1">
                        <a:solidFill>
                          <a:srgbClr val="000000"/>
                        </a:solidFill>
                        <a:latin typeface="Cambria Math" panose="02040503050406030204" pitchFamily="18" charset="0"/>
                      </a:rPr>
                      <m:t>1</m:t>
                    </m:r>
                  </m:sub>
                </m:sSub>
              </m:oMath>
            </a14:m>
            <a:r>
              <a:t>, </a:t>
            </a:r>
            <a14:m>
              <m:oMath>
                <m:sSub>
                  <m:e>
                    <m:r>
                      <a:rPr xmlns:a="http://schemas.openxmlformats.org/drawingml/2006/main" sz="6250" i="1">
                        <a:solidFill>
                          <a:srgbClr val="000000"/>
                        </a:solidFill>
                        <a:latin typeface="Cambria Math" panose="02040503050406030204" pitchFamily="18" charset="0"/>
                      </a:rPr>
                      <m:t>β</m:t>
                    </m:r>
                  </m:e>
                  <m:sub>
                    <m:r>
                      <a:rPr xmlns:a="http://schemas.openxmlformats.org/drawingml/2006/main" sz="6250" i="1">
                        <a:solidFill>
                          <a:srgbClr val="000000"/>
                        </a:solidFill>
                        <a:latin typeface="Cambria Math" panose="02040503050406030204" pitchFamily="18" charset="0"/>
                      </a:rPr>
                      <m:t>2</m:t>
                    </m:r>
                  </m:sub>
                </m:sSub>
              </m:oMath>
            </a14:m>
            <a:r>
              <a:t> and </a:t>
            </a:r>
            <a14:m>
              <m:oMath>
                <m:r>
                  <a:rPr xmlns:a="http://schemas.openxmlformats.org/drawingml/2006/main" sz="6750" i="1">
                    <a:solidFill>
                      <a:srgbClr val="000000"/>
                    </a:solidFill>
                    <a:latin typeface="Cambria Math" panose="02040503050406030204" pitchFamily="18" charset="0"/>
                  </a:rPr>
                  <m:t>δ</m:t>
                </m:r>
              </m:oMath>
            </a14:m>
            <a:r>
              <a:t> are intermediate variables.</a:t>
            </a:r>
            <a:endParaRPr sz="5500"/>
          </a:p>
        </p:txBody>
      </p:sp>
      <p:sp>
        <p:nvSpPr>
          <p:cNvPr id="240" name="Equation"/>
          <p:cNvSpPr txBox="1"/>
          <p:nvPr/>
        </p:nvSpPr>
        <p:spPr>
          <a:xfrm>
            <a:off x="1229383" y="8515584"/>
            <a:ext cx="11220406" cy="112593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m:t>
                  </m:r>
                  <m:rad>
                    <m:radPr>
                      <m:ctrlPr>
                        <a:rPr xmlns:a="http://schemas.openxmlformats.org/drawingml/2006/main" sz="4800" i="1">
                          <a:solidFill>
                            <a:srgbClr val="000000"/>
                          </a:solidFill>
                          <a:latin typeface="Cambria Math" panose="02040503050406030204" pitchFamily="18" charset="0"/>
                        </a:rPr>
                      </m:ctrlPr>
                      <m:degHide m:val="on"/>
                    </m:radPr>
                    <m:deg/>
                    <m:e>
                      <m:sSup>
                        <m:e>
                          <m:limUpp>
                            <m:e>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m:t>
                              </m:r>
                            </m:lim>
                          </m:limUpp>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sSup>
                        <m:e>
                          <m:limUpp>
                            <m:e>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m:t>
                              </m:r>
                            </m:lim>
                          </m:limUpp>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e>
                  </m:rad>
                </m:oMath>
              </m:oMathPara>
            </a14:m>
            <a:endParaRPr sz="4800"/>
          </a:p>
        </p:txBody>
      </p:sp>
      <p:sp>
        <p:nvSpPr>
          <p:cNvPr id="241" name="Equation"/>
          <p:cNvSpPr txBox="1"/>
          <p:nvPr/>
        </p:nvSpPr>
        <p:spPr>
          <a:xfrm>
            <a:off x="2750251" y="9981707"/>
            <a:ext cx="8178670" cy="138773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arcsin</m:t>
                  </m:r>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num>
                    <m:den>
                      <m:r>
                        <a:rPr xmlns:a="http://schemas.openxmlformats.org/drawingml/2006/main" sz="4800" i="1">
                          <a:solidFill>
                            <a:srgbClr val="000000"/>
                          </a:solidFill>
                          <a:latin typeface="Cambria Math" panose="02040503050406030204" pitchFamily="18" charset="0"/>
                        </a:rPr>
                        <m:t>l</m:t>
                      </m:r>
                    </m:den>
                  </m:f>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242" name="Equation"/>
          <p:cNvSpPr txBox="1"/>
          <p:nvPr/>
        </p:nvSpPr>
        <p:spPr>
          <a:xfrm>
            <a:off x="3025935" y="11709634"/>
            <a:ext cx="7627301" cy="162215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arccos</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l</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num>
                    <m:den>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l</m:t>
                      </m:r>
                    </m:den>
                  </m:f>
                </m:oMath>
              </m:oMathPara>
            </a14:m>
            <a:endParaRPr sz="4800"/>
          </a:p>
        </p:txBody>
      </p:sp>
      <p:sp>
        <p:nvSpPr>
          <p:cNvPr id="243" name="Equation"/>
          <p:cNvSpPr txBox="1"/>
          <p:nvPr/>
        </p:nvSpPr>
        <p:spPr>
          <a:xfrm>
            <a:off x="14820862" y="8353915"/>
            <a:ext cx="5460004" cy="144927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arcsin</m:t>
                  </m:r>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l</m:t>
                      </m:r>
                    </m:num>
                    <m:den>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den>
                  </m:f>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244" name="Equation"/>
          <p:cNvSpPr txBox="1"/>
          <p:nvPr/>
        </p:nvSpPr>
        <p:spPr>
          <a:xfrm>
            <a:off x="15046174" y="10390980"/>
            <a:ext cx="5009379" cy="56919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oMath>
              </m:oMathPara>
            </a14:m>
            <a:endParaRPr sz="4800"/>
          </a:p>
        </p:txBody>
      </p:sp>
      <p:sp>
        <p:nvSpPr>
          <p:cNvPr id="245" name="Equation"/>
          <p:cNvSpPr txBox="1"/>
          <p:nvPr/>
        </p:nvSpPr>
        <p:spPr>
          <a:xfrm>
            <a:off x="14881169" y="12233088"/>
            <a:ext cx="5339390" cy="575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3</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oMath>
              </m:oMathPara>
            </a14:m>
            <a:endParaRPr sz="4800"/>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Calculating Stability Criteria"/>
          <p:cNvSpPr txBox="1"/>
          <p:nvPr>
            <p:ph type="title"/>
          </p:nvPr>
        </p:nvSpPr>
        <p:spPr>
          <a:prstGeom prst="rect">
            <a:avLst/>
          </a:prstGeom>
        </p:spPr>
        <p:txBody>
          <a:bodyPr/>
          <a:lstStyle/>
          <a:p>
            <a:pPr/>
            <a:r>
              <a:t>Calculating Stability Criteria</a:t>
            </a:r>
          </a:p>
        </p:txBody>
      </p:sp>
      <p:sp>
        <p:nvSpPr>
          <p:cNvPr id="248" name="Linkage vector in knee joint four bar linkage mode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Linkage vector in knee joint four bar linkage model</a:t>
            </a:r>
          </a:p>
        </p:txBody>
      </p:sp>
      <p:sp>
        <p:nvSpPr>
          <p:cNvPr id="249" name="Agenda Topics"/>
          <p:cNvSpPr txBox="1"/>
          <p:nvPr>
            <p:ph type="body" sz="quarter" idx="1"/>
          </p:nvPr>
        </p:nvSpPr>
        <p:spPr>
          <a:xfrm>
            <a:off x="1206500" y="4248504"/>
            <a:ext cx="5858119" cy="3767196"/>
          </a:xfrm>
          <a:prstGeom prst="rect">
            <a:avLst/>
          </a:prstGeom>
        </p:spPr>
        <p:txBody>
          <a:bodyPr/>
          <a:lstStyle/>
          <a:p>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1</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1</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1</m:t>
                            </m:r>
                          </m:sub>
                        </m:sSub>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1</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1</m:t>
                            </m:r>
                          </m:sub>
                        </m:sSub>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50" name="Rectangle"/>
          <p:cNvSpPr txBox="1"/>
          <p:nvPr/>
        </p:nvSpPr>
        <p:spPr>
          <a:xfrm>
            <a:off x="9262940" y="4248504"/>
            <a:ext cx="5858120" cy="3767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2</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2</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2</m:t>
                            </m:r>
                          </m:sub>
                        </m:sSub>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2</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2</m:t>
                            </m:r>
                          </m:sub>
                        </m:sSub>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51" name="Rectangle"/>
          <p:cNvSpPr txBox="1"/>
          <p:nvPr/>
        </p:nvSpPr>
        <p:spPr>
          <a:xfrm>
            <a:off x="17319381" y="4248504"/>
            <a:ext cx="5858120" cy="3767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3</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3</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3</m:t>
                            </m:r>
                          </m:sub>
                        </m:sSub>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3</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3</m:t>
                            </m:r>
                          </m:sub>
                        </m:sSub>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52" name="Here   is fixed and  , the angle between   and x-axis is also fixed"/>
          <p:cNvSpPr txBox="1"/>
          <p:nvPr/>
        </p:nvSpPr>
        <p:spPr>
          <a:xfrm>
            <a:off x="10927043" y="8449728"/>
            <a:ext cx="11767763" cy="13882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r>
              <a:t>Here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is fixed and </a:t>
            </a:r>
            <a14:m>
              <m:oMath>
                <m:r>
                  <a:rPr xmlns:a="http://schemas.openxmlformats.org/drawingml/2006/main" sz="5300" i="1">
                    <a:solidFill>
                      <a:srgbClr val="000000"/>
                    </a:solidFill>
                    <a:latin typeface="Cambria Math" panose="02040503050406030204" pitchFamily="18" charset="0"/>
                  </a:rPr>
                  <m:t>ϕ</m:t>
                </m:r>
              </m:oMath>
            </a14:m>
            <a:r>
              <a:t>, the angle between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and x-axis is also fixed</a:t>
            </a:r>
          </a:p>
        </p:txBody>
      </p:sp>
      <p:sp>
        <p:nvSpPr>
          <p:cNvPr id="253" name="Rectangle"/>
          <p:cNvSpPr txBox="1"/>
          <p:nvPr/>
        </p:nvSpPr>
        <p:spPr>
          <a:xfrm>
            <a:off x="1206500" y="8956462"/>
            <a:ext cx="5858119" cy="3767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0</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0</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ϕ</m:t>
                        </m:r>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0</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r>
                          <a:rPr xmlns:a="http://schemas.openxmlformats.org/drawingml/2006/main" sz="6650" i="1">
                            <a:solidFill>
                              <a:srgbClr val="000000"/>
                            </a:solidFill>
                            <a:latin typeface="Cambria Math" panose="02040503050406030204" pitchFamily="18" charset="0"/>
                          </a:rPr>
                          <m:t>ϕ</m:t>
                        </m:r>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54" name=",  ,   and   are the length of the three linkages given by  ,  ,   and   respectively."/>
          <p:cNvSpPr txBox="1"/>
          <p:nvPr/>
        </p:nvSpPr>
        <p:spPr>
          <a:xfrm>
            <a:off x="10927043" y="10067484"/>
            <a:ext cx="11767763" cy="15451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0</m:t>
                    </m:r>
                  </m:sub>
                </m:sSub>
              </m:oMath>
            </a14:m>
            <a:r>
              <a:t>, </a:t>
            </a:r>
            <a14:m>
              <m:oMath>
                <m:sSub>
                  <m:e>
                    <m:r>
                      <a:rPr xmlns:a="http://schemas.openxmlformats.org/drawingml/2006/main" sz="5200" i="1">
                        <a:solidFill>
                          <a:srgbClr val="000000"/>
                        </a:solidFill>
                        <a:latin typeface="Cambria Math" panose="02040503050406030204" pitchFamily="18" charset="0"/>
                      </a:rPr>
                      <m:t>L</m:t>
                    </m:r>
                  </m:e>
                  <m:sub>
                    <m:r>
                      <a:rPr xmlns:a="http://schemas.openxmlformats.org/drawingml/2006/main" sz="5200" i="1">
                        <a:solidFill>
                          <a:srgbClr val="000000"/>
                        </a:solidFill>
                        <a:latin typeface="Cambria Math" panose="02040503050406030204" pitchFamily="18" charset="0"/>
                      </a:rPr>
                      <m:t>1</m:t>
                    </m:r>
                  </m:sub>
                </m:sSub>
              </m:oMath>
            </a14:m>
            <a:r>
              <a:t>, </a:t>
            </a: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2</m:t>
                    </m:r>
                  </m:sub>
                </m:sSub>
              </m:oMath>
            </a14:m>
            <a:r>
              <a:t> and </a:t>
            </a:r>
            <a14:m>
              <m:oMath>
                <m:sSub>
                  <m:e>
                    <m:r>
                      <a:rPr xmlns:a="http://schemas.openxmlformats.org/drawingml/2006/main" sz="5000" i="1">
                        <a:solidFill>
                          <a:srgbClr val="000000"/>
                        </a:solidFill>
                        <a:latin typeface="Cambria Math" panose="02040503050406030204" pitchFamily="18" charset="0"/>
                      </a:rPr>
                      <m:t>L</m:t>
                    </m:r>
                  </m:e>
                  <m:sub>
                    <m:r>
                      <a:rPr xmlns:a="http://schemas.openxmlformats.org/drawingml/2006/main" sz="5000" i="1">
                        <a:solidFill>
                          <a:srgbClr val="000000"/>
                        </a:solidFill>
                        <a:latin typeface="Cambria Math" panose="02040503050406030204" pitchFamily="18" charset="0"/>
                      </a:rPr>
                      <m:t>3</m:t>
                    </m:r>
                  </m:sub>
                </m:sSub>
              </m:oMath>
            </a14:m>
            <a:r>
              <a:t> are the length of the three linkages given by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a14:m>
            <a:r>
              <a:t> and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a14:m>
            <a:r>
              <a:t> respectively.</a:t>
            </a:r>
          </a:p>
        </p:txBody>
      </p:sp>
      <p:sp>
        <p:nvSpPr>
          <p:cNvPr id="255" name=",  ,   and   are the length of the three linkages given by  ,  ,   and   respectively."/>
          <p:cNvSpPr txBox="1"/>
          <p:nvPr/>
        </p:nvSpPr>
        <p:spPr>
          <a:xfrm>
            <a:off x="10927043" y="11842359"/>
            <a:ext cx="11767763" cy="15451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0</m:t>
                    </m:r>
                  </m:sub>
                </m:sSub>
              </m:oMath>
            </a14:m>
            <a:r>
              <a:t>, </a:t>
            </a:r>
            <a14:m>
              <m:oMath>
                <m:sSub>
                  <m:e>
                    <m:r>
                      <a:rPr xmlns:a="http://schemas.openxmlformats.org/drawingml/2006/main" sz="5200" i="1">
                        <a:solidFill>
                          <a:srgbClr val="000000"/>
                        </a:solidFill>
                        <a:latin typeface="Cambria Math" panose="02040503050406030204" pitchFamily="18" charset="0"/>
                      </a:rPr>
                      <m:t>L</m:t>
                    </m:r>
                  </m:e>
                  <m:sub>
                    <m:r>
                      <a:rPr xmlns:a="http://schemas.openxmlformats.org/drawingml/2006/main" sz="5200" i="1">
                        <a:solidFill>
                          <a:srgbClr val="000000"/>
                        </a:solidFill>
                        <a:latin typeface="Cambria Math" panose="02040503050406030204" pitchFamily="18" charset="0"/>
                      </a:rPr>
                      <m:t>1</m:t>
                    </m:r>
                  </m:sub>
                </m:sSub>
              </m:oMath>
            </a14:m>
            <a:r>
              <a:t>, </a:t>
            </a: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2</m:t>
                    </m:r>
                  </m:sub>
                </m:sSub>
              </m:oMath>
            </a14:m>
            <a:r>
              <a:t> and </a:t>
            </a:r>
            <a14:m>
              <m:oMath>
                <m:sSub>
                  <m:e>
                    <m:r>
                      <a:rPr xmlns:a="http://schemas.openxmlformats.org/drawingml/2006/main" sz="5000" i="1">
                        <a:solidFill>
                          <a:srgbClr val="000000"/>
                        </a:solidFill>
                        <a:latin typeface="Cambria Math" panose="02040503050406030204" pitchFamily="18" charset="0"/>
                      </a:rPr>
                      <m:t>L</m:t>
                    </m:r>
                  </m:e>
                  <m:sub>
                    <m:r>
                      <a:rPr xmlns:a="http://schemas.openxmlformats.org/drawingml/2006/main" sz="5000" i="1">
                        <a:solidFill>
                          <a:srgbClr val="000000"/>
                        </a:solidFill>
                        <a:latin typeface="Cambria Math" panose="02040503050406030204" pitchFamily="18" charset="0"/>
                      </a:rPr>
                      <m:t>3</m:t>
                    </m:r>
                  </m:sub>
                </m:sSub>
              </m:oMath>
            </a14:m>
            <a:r>
              <a:t> are the length of the three linkages given by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a14:m>
            <a:r>
              <a:t> and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a14:m>
            <a:r>
              <a:t> respectively.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Calculating Stability Criteria"/>
          <p:cNvSpPr txBox="1"/>
          <p:nvPr>
            <p:ph type="title"/>
          </p:nvPr>
        </p:nvSpPr>
        <p:spPr>
          <a:prstGeom prst="rect">
            <a:avLst/>
          </a:prstGeom>
        </p:spPr>
        <p:txBody>
          <a:bodyPr/>
          <a:lstStyle/>
          <a:p>
            <a:pPr/>
            <a:r>
              <a:t>Calculating Stability Criteria</a:t>
            </a:r>
          </a:p>
        </p:txBody>
      </p:sp>
      <p:sp>
        <p:nvSpPr>
          <p:cNvPr id="258" name="Kinematics model of the Knee Joi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Kinematics model of the Knee Joint</a:t>
            </a:r>
          </a:p>
        </p:txBody>
      </p:sp>
      <p:sp>
        <p:nvSpPr>
          <p:cNvPr id="259" name="The following equations characterise the kinematic model of the knee joint."/>
          <p:cNvSpPr txBox="1"/>
          <p:nvPr>
            <p:ph type="body" sz="quarter" idx="1"/>
          </p:nvPr>
        </p:nvSpPr>
        <p:spPr>
          <a:xfrm>
            <a:off x="1206500" y="4248504"/>
            <a:ext cx="21768250" cy="1050925"/>
          </a:xfrm>
          <a:prstGeom prst="rect">
            <a:avLst/>
          </a:prstGeom>
        </p:spPr>
        <p:txBody>
          <a:bodyPr/>
          <a:lstStyle>
            <a:lvl1pPr defTabSz="775969">
              <a:spcBef>
                <a:spcPts val="1600"/>
              </a:spcBef>
              <a:defRPr spc="-51" sz="5170"/>
            </a:lvl1pPr>
          </a:lstStyle>
          <a:p>
            <a:pPr/>
            <a:r>
              <a:t>The following equations characterise the kinematic model of the knee joint.</a:t>
            </a:r>
          </a:p>
        </p:txBody>
      </p:sp>
      <p:sp>
        <p:nvSpPr>
          <p:cNvPr id="260" name="Equation"/>
          <p:cNvSpPr txBox="1"/>
          <p:nvPr/>
        </p:nvSpPr>
        <p:spPr>
          <a:xfrm>
            <a:off x="2680954" y="5811085"/>
            <a:ext cx="5550037" cy="77566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0</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61" name="Equation"/>
          <p:cNvSpPr txBox="1"/>
          <p:nvPr/>
        </p:nvSpPr>
        <p:spPr>
          <a:xfrm>
            <a:off x="2680954" y="7098403"/>
            <a:ext cx="5550037" cy="77566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0</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62" name="Equation"/>
          <p:cNvSpPr txBox="1"/>
          <p:nvPr/>
        </p:nvSpPr>
        <p:spPr>
          <a:xfrm>
            <a:off x="2680954" y="8497578"/>
            <a:ext cx="5550037" cy="77566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0</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63" name="These aforementioned relationships arise as the four bar linkage is stationary with respect to   and  ."/>
          <p:cNvSpPr txBox="1"/>
          <p:nvPr/>
        </p:nvSpPr>
        <p:spPr>
          <a:xfrm>
            <a:off x="1279644" y="9896754"/>
            <a:ext cx="9401168" cy="29191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These aforementioned relationships arise as the four bar linkage is stationary with respect to </a:t>
            </a:r>
            <a14:m>
              <m:oMath>
                <m:r>
                  <a:rPr xmlns:a="http://schemas.openxmlformats.org/drawingml/2006/main" sz="5550" i="1">
                    <a:solidFill>
                      <a:srgbClr val="000000"/>
                    </a:solidFill>
                    <a:latin typeface="Cambria Math" panose="02040503050406030204" pitchFamily="18" charset="0"/>
                  </a:rPr>
                  <m:t>F</m:t>
                </m:r>
              </m:oMath>
            </a14:m>
            <a:r>
              <a:t> and </a:t>
            </a:r>
            <a14:m>
              <m:oMath>
                <m:r>
                  <a:rPr xmlns:a="http://schemas.openxmlformats.org/drawingml/2006/main" sz="6500" i="1">
                    <a:solidFill>
                      <a:srgbClr val="000000"/>
                    </a:solidFill>
                    <a:latin typeface="Cambria Math" panose="02040503050406030204" pitchFamily="18" charset="0"/>
                  </a:rPr>
                  <m:t>O</m:t>
                </m:r>
              </m:oMath>
            </a14:m>
            <a:r>
              <a:t>.</a:t>
            </a:r>
          </a:p>
        </p:txBody>
      </p:sp>
      <p:sp>
        <p:nvSpPr>
          <p:cNvPr id="264" name="Equation"/>
          <p:cNvSpPr txBox="1"/>
          <p:nvPr/>
        </p:nvSpPr>
        <p:spPr>
          <a:xfrm>
            <a:off x="11600163" y="5966793"/>
            <a:ext cx="3141782" cy="5709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65" name="Equation"/>
          <p:cNvSpPr txBox="1"/>
          <p:nvPr/>
        </p:nvSpPr>
        <p:spPr>
          <a:xfrm>
            <a:off x="11650760" y="6912833"/>
            <a:ext cx="3040588" cy="65530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66" name="Equation"/>
          <p:cNvSpPr txBox="1"/>
          <p:nvPr/>
        </p:nvSpPr>
        <p:spPr>
          <a:xfrm>
            <a:off x="11650760" y="7943273"/>
            <a:ext cx="16200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67" name="Equation"/>
          <p:cNvSpPr txBox="1"/>
          <p:nvPr/>
        </p:nvSpPr>
        <p:spPr>
          <a:xfrm>
            <a:off x="15623455" y="5952254"/>
            <a:ext cx="3141782" cy="5709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68" name="Equation"/>
          <p:cNvSpPr txBox="1"/>
          <p:nvPr/>
        </p:nvSpPr>
        <p:spPr>
          <a:xfrm>
            <a:off x="15623455" y="6898294"/>
            <a:ext cx="3040588" cy="6553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69" name="Equation"/>
          <p:cNvSpPr txBox="1"/>
          <p:nvPr/>
        </p:nvSpPr>
        <p:spPr>
          <a:xfrm>
            <a:off x="15623455" y="7928733"/>
            <a:ext cx="1620080" cy="59998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70" name="Equation"/>
          <p:cNvSpPr txBox="1"/>
          <p:nvPr/>
        </p:nvSpPr>
        <p:spPr>
          <a:xfrm>
            <a:off x="19596151" y="5937715"/>
            <a:ext cx="3141782" cy="5709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71" name="Equation"/>
          <p:cNvSpPr txBox="1"/>
          <p:nvPr/>
        </p:nvSpPr>
        <p:spPr>
          <a:xfrm>
            <a:off x="19596151" y="6883755"/>
            <a:ext cx="3040588" cy="6553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72" name="Equation"/>
          <p:cNvSpPr txBox="1"/>
          <p:nvPr/>
        </p:nvSpPr>
        <p:spPr>
          <a:xfrm>
            <a:off x="19596151" y="7914195"/>
            <a:ext cx="16200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73" name="These relationships are shorthand for the components of the vectors  ,  ,   and"/>
          <p:cNvSpPr txBox="1"/>
          <p:nvPr/>
        </p:nvSpPr>
        <p:spPr>
          <a:xfrm>
            <a:off x="15589192" y="8904348"/>
            <a:ext cx="6554689" cy="37935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These relationships are shorthand for the components of the vectors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0</m:t>
                        </m:r>
                      </m:sub>
                    </m:sSub>
                  </m:e>
                  <m:lim>
                    <m:r>
                      <a:rPr xmlns:a="http://schemas.openxmlformats.org/drawingml/2006/main" sz="5750" i="1">
                        <a:solidFill>
                          <a:srgbClr val="000000"/>
                        </a:solidFill>
                        <a:latin typeface="Cambria Math" panose="02040503050406030204" pitchFamily="18" charset="0"/>
                      </a:rPr>
                      <m:t>⃗</m:t>
                    </m:r>
                  </m:lim>
                </m:limUpp>
              </m:oMath>
            </a14:m>
            <a:r>
              <a:t>,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1</m:t>
                        </m:r>
                      </m:sub>
                    </m:sSub>
                  </m:e>
                  <m:lim>
                    <m:r>
                      <a:rPr xmlns:a="http://schemas.openxmlformats.org/drawingml/2006/main" sz="5750" i="1">
                        <a:solidFill>
                          <a:srgbClr val="000000"/>
                        </a:solidFill>
                        <a:latin typeface="Cambria Math" panose="02040503050406030204" pitchFamily="18" charset="0"/>
                      </a:rPr>
                      <m:t>⃗</m:t>
                    </m:r>
                  </m:lim>
                </m:limUpp>
              </m:oMath>
            </a14:m>
            <a:r>
              <a:t>,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2</m:t>
                        </m:r>
                      </m:sub>
                    </m:sSub>
                  </m:e>
                  <m:lim>
                    <m:r>
                      <a:rPr xmlns:a="http://schemas.openxmlformats.org/drawingml/2006/main" sz="5750" i="1">
                        <a:solidFill>
                          <a:srgbClr val="000000"/>
                        </a:solidFill>
                        <a:latin typeface="Cambria Math" panose="02040503050406030204" pitchFamily="18" charset="0"/>
                      </a:rPr>
                      <m:t>⃗</m:t>
                    </m:r>
                  </m:lim>
                </m:limUpp>
              </m:oMath>
            </a14:m>
            <a:r>
              <a:t> and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3</m:t>
                        </m:r>
                      </m:sub>
                    </m:sSub>
                  </m:e>
                  <m:lim>
                    <m:r>
                      <a:rPr xmlns:a="http://schemas.openxmlformats.org/drawingml/2006/main" sz="5750" i="1">
                        <a:solidFill>
                          <a:srgbClr val="000000"/>
                        </a:solidFill>
                        <a:latin typeface="Cambria Math" panose="02040503050406030204" pitchFamily="18" charset="0"/>
                      </a:rPr>
                      <m:t>⃗</m:t>
                    </m:r>
                  </m:lim>
                </m:limUpp>
              </m:oMath>
            </a14:m>
          </a:p>
        </p:txBody>
      </p:sp>
      <p:sp>
        <p:nvSpPr>
          <p:cNvPr id="274" name="Equation"/>
          <p:cNvSpPr txBox="1"/>
          <p:nvPr/>
        </p:nvSpPr>
        <p:spPr>
          <a:xfrm>
            <a:off x="11600163" y="9839483"/>
            <a:ext cx="3069677" cy="575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ϕ</m:t>
                  </m:r>
                </m:oMath>
              </m:oMathPara>
            </a14:m>
            <a:endParaRPr sz="4800"/>
          </a:p>
        </p:txBody>
      </p:sp>
      <p:sp>
        <p:nvSpPr>
          <p:cNvPr id="275" name="Equation"/>
          <p:cNvSpPr txBox="1"/>
          <p:nvPr/>
        </p:nvSpPr>
        <p:spPr>
          <a:xfrm>
            <a:off x="11650760" y="10785523"/>
            <a:ext cx="2968483" cy="65835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ϕ</m:t>
                  </m:r>
                </m:oMath>
              </m:oMathPara>
            </a14:m>
            <a:endParaRPr sz="4800"/>
          </a:p>
        </p:txBody>
      </p:sp>
      <p:sp>
        <p:nvSpPr>
          <p:cNvPr id="276" name="Equation"/>
          <p:cNvSpPr txBox="1"/>
          <p:nvPr/>
        </p:nvSpPr>
        <p:spPr>
          <a:xfrm>
            <a:off x="11650760" y="11815963"/>
            <a:ext cx="16200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Calculating Stability Criteria"/>
          <p:cNvSpPr txBox="1"/>
          <p:nvPr>
            <p:ph type="title"/>
          </p:nvPr>
        </p:nvSpPr>
        <p:spPr>
          <a:prstGeom prst="rect">
            <a:avLst/>
          </a:prstGeom>
        </p:spPr>
        <p:txBody>
          <a:bodyPr/>
          <a:lstStyle/>
          <a:p>
            <a:pPr/>
            <a:r>
              <a:t>Calculating Stability Criteria</a:t>
            </a:r>
          </a:p>
        </p:txBody>
      </p:sp>
      <p:sp>
        <p:nvSpPr>
          <p:cNvPr id="279"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280" name="Equation"/>
          <p:cNvSpPr txBox="1"/>
          <p:nvPr/>
        </p:nvSpPr>
        <p:spPr>
          <a:xfrm>
            <a:off x="7369385" y="4214066"/>
            <a:ext cx="3439143" cy="253501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1</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281" name="Equation"/>
          <p:cNvSpPr txBox="1"/>
          <p:nvPr/>
        </p:nvSpPr>
        <p:spPr>
          <a:xfrm>
            <a:off x="13518036" y="4214066"/>
            <a:ext cx="3439143" cy="253501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2</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2</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282" name="Equation"/>
          <p:cNvSpPr txBox="1"/>
          <p:nvPr/>
        </p:nvSpPr>
        <p:spPr>
          <a:xfrm>
            <a:off x="19666689" y="4214066"/>
            <a:ext cx="3439143" cy="253501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3</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3</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283" name="Equation"/>
          <p:cNvSpPr txBox="1"/>
          <p:nvPr/>
        </p:nvSpPr>
        <p:spPr>
          <a:xfrm>
            <a:off x="1220732" y="4214066"/>
            <a:ext cx="2857952" cy="214858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0</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84" name="Equation"/>
          <p:cNvSpPr txBox="1"/>
          <p:nvPr/>
        </p:nvSpPr>
        <p:spPr>
          <a:xfrm>
            <a:off x="1296348" y="8054851"/>
            <a:ext cx="1853523" cy="63352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O</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85" name="Equation"/>
          <p:cNvSpPr txBox="1"/>
          <p:nvPr/>
        </p:nvSpPr>
        <p:spPr>
          <a:xfrm>
            <a:off x="1296348" y="9188101"/>
            <a:ext cx="3312567" cy="62634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86" name="Equation"/>
          <p:cNvSpPr txBox="1"/>
          <p:nvPr/>
        </p:nvSpPr>
        <p:spPr>
          <a:xfrm>
            <a:off x="1284020" y="10314169"/>
            <a:ext cx="3312567" cy="62634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87" name="Equation"/>
          <p:cNvSpPr txBox="1"/>
          <p:nvPr/>
        </p:nvSpPr>
        <p:spPr>
          <a:xfrm>
            <a:off x="1284020" y="11440237"/>
            <a:ext cx="3312567" cy="63240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88" name="The linkage   is fixed"/>
          <p:cNvSpPr txBox="1"/>
          <p:nvPr/>
        </p:nvSpPr>
        <p:spPr>
          <a:xfrm>
            <a:off x="6309798" y="7869379"/>
            <a:ext cx="6326548" cy="10043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linkage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0</m:t>
                        </m:r>
                      </m:sub>
                    </m:sSub>
                  </m:e>
                  <m:lim>
                    <m:r>
                      <a:rPr xmlns:a="http://schemas.openxmlformats.org/drawingml/2006/main" sz="5750" i="1">
                        <a:solidFill>
                          <a:srgbClr val="000000"/>
                        </a:solidFill>
                        <a:latin typeface="Cambria Math" panose="02040503050406030204" pitchFamily="18" charset="0"/>
                      </a:rPr>
                      <m:t>⃗</m:t>
                    </m:r>
                  </m:lim>
                </m:limUpp>
              </m:oMath>
            </a14:m>
            <a:r>
              <a:t> is fixed </a:t>
            </a:r>
          </a:p>
        </p:txBody>
      </p:sp>
      <p:sp>
        <p:nvSpPr>
          <p:cNvPr id="289" name="Only rotation with   about origin of linkage"/>
          <p:cNvSpPr txBox="1"/>
          <p:nvPr/>
        </p:nvSpPr>
        <p:spPr>
          <a:xfrm>
            <a:off x="6205402" y="9002767"/>
            <a:ext cx="12032608" cy="9970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400" i="1">
                        <a:solidFill>
                          <a:srgbClr val="000000"/>
                        </a:solidFill>
                        <a:latin typeface="Cambria Math" panose="02040503050406030204" pitchFamily="18" charset="0"/>
                      </a:rPr>
                      <m:t>ω</m:t>
                    </m:r>
                  </m:e>
                  <m:sub>
                    <m:r>
                      <a:rPr xmlns:a="http://schemas.openxmlformats.org/drawingml/2006/main" sz="6400" i="1">
                        <a:solidFill>
                          <a:srgbClr val="000000"/>
                        </a:solidFill>
                        <a:latin typeface="Cambria Math" panose="02040503050406030204" pitchFamily="18" charset="0"/>
                      </a:rPr>
                      <m:t>1</m:t>
                    </m:r>
                  </m:sub>
                </m:sSub>
              </m:oMath>
            </a14:m>
            <a:r>
              <a:t> about origin of linkage</a:t>
            </a:r>
          </a:p>
        </p:txBody>
      </p:sp>
      <p:sp>
        <p:nvSpPr>
          <p:cNvPr id="290" name="Only rotation with   about origin of linkage"/>
          <p:cNvSpPr txBox="1"/>
          <p:nvPr/>
        </p:nvSpPr>
        <p:spPr>
          <a:xfrm>
            <a:off x="6205402" y="10128835"/>
            <a:ext cx="12032608" cy="9970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050" i="1">
                        <a:solidFill>
                          <a:srgbClr val="000000"/>
                        </a:solidFill>
                        <a:latin typeface="Cambria Math" panose="02040503050406030204" pitchFamily="18" charset="0"/>
                      </a:rPr>
                      <m:t>ω</m:t>
                    </m:r>
                  </m:e>
                  <m:sub>
                    <m:r>
                      <a:rPr xmlns:a="http://schemas.openxmlformats.org/drawingml/2006/main" sz="6050" i="1">
                        <a:solidFill>
                          <a:srgbClr val="000000"/>
                        </a:solidFill>
                        <a:latin typeface="Cambria Math" panose="02040503050406030204" pitchFamily="18" charset="0"/>
                      </a:rPr>
                      <m:t>2</m:t>
                    </m:r>
                  </m:sub>
                </m:sSub>
              </m:oMath>
            </a14:m>
            <a:r>
              <a:t> about origin of linkage</a:t>
            </a:r>
          </a:p>
        </p:txBody>
      </p:sp>
      <p:sp>
        <p:nvSpPr>
          <p:cNvPr id="291" name="Only rotation with   about origin of linkage"/>
          <p:cNvSpPr txBox="1"/>
          <p:nvPr/>
        </p:nvSpPr>
        <p:spPr>
          <a:xfrm>
            <a:off x="6205402" y="11251243"/>
            <a:ext cx="12032608" cy="10043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250" i="1">
                        <a:solidFill>
                          <a:srgbClr val="000000"/>
                        </a:solidFill>
                        <a:latin typeface="Cambria Math" panose="02040503050406030204" pitchFamily="18" charset="0"/>
                      </a:rPr>
                      <m:t>ω</m:t>
                    </m:r>
                  </m:e>
                  <m:sub>
                    <m:r>
                      <a:rPr xmlns:a="http://schemas.openxmlformats.org/drawingml/2006/main" sz="6250" i="1">
                        <a:solidFill>
                          <a:srgbClr val="000000"/>
                        </a:solidFill>
                        <a:latin typeface="Cambria Math" panose="02040503050406030204" pitchFamily="18" charset="0"/>
                      </a:rPr>
                      <m:t>3</m:t>
                    </m:r>
                  </m:sub>
                </m:sSub>
              </m:oMath>
            </a14:m>
            <a:r>
              <a:t> about origin of linkage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Robot walking Video"/>
          <p:cNvSpPr txBox="1"/>
          <p:nvPr>
            <p:ph type="title"/>
          </p:nvPr>
        </p:nvSpPr>
        <p:spPr>
          <a:xfrm>
            <a:off x="1206500" y="1270000"/>
            <a:ext cx="6896820" cy="5882273"/>
          </a:xfrm>
          <a:prstGeom prst="rect">
            <a:avLst/>
          </a:prstGeom>
        </p:spPr>
        <p:txBody>
          <a:bodyPr/>
          <a:lstStyle/>
          <a:p>
            <a:pPr/>
            <a:r>
              <a:t>Robot walking Video</a:t>
            </a:r>
          </a:p>
        </p:txBody>
      </p:sp>
      <p:sp>
        <p:nvSpPr>
          <p:cNvPr id="156" name="Observe the tendency of the robot to topple towards the swinging leg"/>
          <p:cNvSpPr txBox="1"/>
          <p:nvPr>
            <p:ph type="body" sz="quarter" idx="1"/>
          </p:nvPr>
        </p:nvSpPr>
        <p:spPr>
          <a:xfrm>
            <a:off x="1206500" y="7060576"/>
            <a:ext cx="6896820" cy="5385424"/>
          </a:xfrm>
          <a:prstGeom prst="rect">
            <a:avLst/>
          </a:prstGeom>
        </p:spPr>
        <p:txBody>
          <a:bodyPr/>
          <a:lstStyle/>
          <a:p>
            <a:pPr/>
            <a:r>
              <a:t>Observe the tendency of the robot to topple towards the swinging leg</a:t>
            </a:r>
          </a:p>
        </p:txBody>
      </p:sp>
      <p:pic>
        <p:nvPicPr>
          <p:cNvPr id="157" name="robot-walking.mp4" descr="robot-walking.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8198297" y="2590063"/>
            <a:ext cx="15519768" cy="853587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466"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57"/>
                </p:tgtEl>
              </p:cMediaNode>
            </p:video>
            <p:seq concurrent="1" prevAc="none" nextAc="seek">
              <p:cTn id="8" evtFilter="cancelBubble" nodeType="interactiveSeq" restart="whenNotActive" fill="hold">
                <p:stCondLst>
                  <p:cond delay="0" evt="onClick">
                    <p:tgtEl>
                      <p:spTgt spid="157"/>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57"/>
                                        </p:tgtEl>
                                      </p:cBhvr>
                                    </p:cmd>
                                  </p:childTnLst>
                                </p:cTn>
                              </p:par>
                            </p:childTnLst>
                          </p:cTn>
                        </p:par>
                      </p:childTnLst>
                    </p:cTn>
                  </p:par>
                </p:childTnLst>
              </p:cTn>
              <p:nextCondLst>
                <p:cond delay="0" evt="onClick">
                  <p:tgtEl>
                    <p:spTgt spid="15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Calculating Stability Criteria"/>
          <p:cNvSpPr txBox="1"/>
          <p:nvPr>
            <p:ph type="title"/>
          </p:nvPr>
        </p:nvSpPr>
        <p:spPr>
          <a:prstGeom prst="rect">
            <a:avLst/>
          </a:prstGeom>
        </p:spPr>
        <p:txBody>
          <a:bodyPr/>
          <a:lstStyle/>
          <a:p>
            <a:pPr/>
            <a:r>
              <a:t>Calculating Stability Criteria</a:t>
            </a:r>
          </a:p>
        </p:txBody>
      </p:sp>
      <p:sp>
        <p:nvSpPr>
          <p:cNvPr id="294"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295" name="Solving the above two we get   and"/>
          <p:cNvSpPr txBox="1"/>
          <p:nvPr>
            <p:ph type="body" sz="quarter" idx="1"/>
          </p:nvPr>
        </p:nvSpPr>
        <p:spPr>
          <a:xfrm>
            <a:off x="1784535" y="11768198"/>
            <a:ext cx="6821041" cy="1435101"/>
          </a:xfrm>
          <a:prstGeom prst="rect">
            <a:avLst/>
          </a:prstGeom>
        </p:spPr>
        <p:txBody>
          <a:bodyPr/>
          <a:lstStyle/>
          <a:p>
            <a:pPr algn="ctr" defTabSz="503555">
              <a:spcBef>
                <a:spcPts val="1000"/>
              </a:spcBef>
              <a:defRPr spc="-33" sz="3355"/>
            </a:pPr>
            <a:r>
              <a:t>Solving the above two we get </a:t>
            </a:r>
            <a14:m>
              <m:oMath>
                <m:sSub>
                  <m:e>
                    <m:r>
                      <a:rPr xmlns:a="http://schemas.openxmlformats.org/drawingml/2006/main" sz="4150" i="1">
                        <a:solidFill>
                          <a:srgbClr val="000000"/>
                        </a:solidFill>
                        <a:latin typeface="Cambria Math" panose="02040503050406030204" pitchFamily="18" charset="0"/>
                      </a:rPr>
                      <m:t>ω</m:t>
                    </m:r>
                  </m:e>
                  <m:sub>
                    <m:r>
                      <a:rPr xmlns:a="http://schemas.openxmlformats.org/drawingml/2006/main" sz="4150" i="1">
                        <a:solidFill>
                          <a:srgbClr val="000000"/>
                        </a:solidFill>
                        <a:latin typeface="Cambria Math" panose="02040503050406030204" pitchFamily="18" charset="0"/>
                      </a:rPr>
                      <m:t>2</m:t>
                    </m:r>
                    <m:r>
                      <a:rPr xmlns:a="http://schemas.openxmlformats.org/drawingml/2006/main" sz="4150" i="1">
                        <a:solidFill>
                          <a:srgbClr val="000000"/>
                        </a:solidFill>
                        <a:latin typeface="Cambria Math" panose="02040503050406030204" pitchFamily="18" charset="0"/>
                      </a:rPr>
                      <m:t>z</m:t>
                    </m:r>
                  </m:sub>
                </m:sSub>
              </m:oMath>
            </a14:m>
            <a:r>
              <a:t> and </a:t>
            </a:r>
            <a14:m>
              <m:oMath>
                <m:sSub>
                  <m:e>
                    <m:r>
                      <a:rPr xmlns:a="http://schemas.openxmlformats.org/drawingml/2006/main" sz="4150" i="1">
                        <a:solidFill>
                          <a:srgbClr val="000000"/>
                        </a:solidFill>
                        <a:latin typeface="Cambria Math" panose="02040503050406030204" pitchFamily="18" charset="0"/>
                      </a:rPr>
                      <m:t>ω</m:t>
                    </m:r>
                  </m:e>
                  <m:sub>
                    <m:r>
                      <a:rPr xmlns:a="http://schemas.openxmlformats.org/drawingml/2006/main" sz="4150" i="1">
                        <a:solidFill>
                          <a:srgbClr val="000000"/>
                        </a:solidFill>
                        <a:latin typeface="Cambria Math" panose="02040503050406030204" pitchFamily="18" charset="0"/>
                      </a:rPr>
                      <m:t>3</m:t>
                    </m:r>
                    <m:r>
                      <a:rPr xmlns:a="http://schemas.openxmlformats.org/drawingml/2006/main" sz="4150" i="1">
                        <a:solidFill>
                          <a:srgbClr val="000000"/>
                        </a:solidFill>
                        <a:latin typeface="Cambria Math" panose="02040503050406030204" pitchFamily="18" charset="0"/>
                      </a:rPr>
                      <m:t>z</m:t>
                    </m:r>
                  </m:sub>
                </m:sSub>
              </m:oMath>
            </a14:m>
            <a:endParaRPr sz="5500"/>
          </a:p>
        </p:txBody>
      </p:sp>
      <p:sp>
        <p:nvSpPr>
          <p:cNvPr id="296" name="Equation"/>
          <p:cNvSpPr txBox="1"/>
          <p:nvPr/>
        </p:nvSpPr>
        <p:spPr>
          <a:xfrm>
            <a:off x="5783848" y="3758216"/>
            <a:ext cx="4371404" cy="263906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1</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m:t>
                          </m:r>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y</m:t>
                              </m:r>
                            </m:sub>
                          </m:sSub>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x</m:t>
                              </m:r>
                            </m:sub>
                          </m:sSub>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97" name="Equation"/>
          <p:cNvSpPr txBox="1"/>
          <p:nvPr/>
        </p:nvSpPr>
        <p:spPr>
          <a:xfrm>
            <a:off x="12192000" y="3758216"/>
            <a:ext cx="4371403" cy="263906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2</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m:t>
                          </m:r>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y</m:t>
                              </m:r>
                            </m:sub>
                          </m:sSub>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x</m:t>
                              </m:r>
                            </m:sub>
                          </m:sSub>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98" name="Equation"/>
          <p:cNvSpPr txBox="1"/>
          <p:nvPr/>
        </p:nvSpPr>
        <p:spPr>
          <a:xfrm>
            <a:off x="18600151" y="3770916"/>
            <a:ext cx="4371403" cy="263906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3</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m:t>
                          </m:r>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y</m:t>
                              </m:r>
                            </m:sub>
                          </m:sSub>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x</m:t>
                              </m:r>
                            </m:sub>
                          </m:sSub>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99" name="Equation"/>
          <p:cNvSpPr txBox="1"/>
          <p:nvPr/>
        </p:nvSpPr>
        <p:spPr>
          <a:xfrm>
            <a:off x="1191481" y="4003456"/>
            <a:ext cx="2557597" cy="214858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0</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300" name="Since  , we get the following equations."/>
          <p:cNvSpPr txBox="1"/>
          <p:nvPr/>
        </p:nvSpPr>
        <p:spPr>
          <a:xfrm>
            <a:off x="2329557" y="6847756"/>
            <a:ext cx="19724886"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r>
              <a:t>Since </a:t>
            </a:r>
            <a14:m>
              <m:oMath>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0</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1</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2</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3</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r>
                      <a:rPr xmlns:a="http://schemas.openxmlformats.org/drawingml/2006/main" sz="6600" i="1">
                        <a:solidFill>
                          <a:srgbClr val="000000"/>
                        </a:solidFill>
                        <a:latin typeface="Cambria Math" panose="02040503050406030204" pitchFamily="18" charset="0"/>
                      </a:rPr>
                      <m:t>0</m:t>
                    </m:r>
                  </m:e>
                  <m:lim>
                    <m:r>
                      <a:rPr xmlns:a="http://schemas.openxmlformats.org/drawingml/2006/main" sz="6600" i="1">
                        <a:solidFill>
                          <a:srgbClr val="000000"/>
                        </a:solidFill>
                        <a:latin typeface="Cambria Math" panose="02040503050406030204" pitchFamily="18" charset="0"/>
                      </a:rPr>
                      <m:t>⃗</m:t>
                    </m:r>
                  </m:lim>
                </m:limUpp>
              </m:oMath>
            </a14:m>
            <a:r>
              <a:t>, we get the following equations.</a:t>
            </a:r>
          </a:p>
        </p:txBody>
      </p:sp>
      <p:sp>
        <p:nvSpPr>
          <p:cNvPr id="301" name="Equation"/>
          <p:cNvSpPr txBox="1"/>
          <p:nvPr/>
        </p:nvSpPr>
        <p:spPr>
          <a:xfrm>
            <a:off x="1384943" y="8551081"/>
            <a:ext cx="7620225" cy="6540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02" name="Equation"/>
          <p:cNvSpPr txBox="1"/>
          <p:nvPr/>
        </p:nvSpPr>
        <p:spPr>
          <a:xfrm>
            <a:off x="1383916" y="10186691"/>
            <a:ext cx="76222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03" name="Equation"/>
          <p:cNvSpPr txBox="1"/>
          <p:nvPr/>
        </p:nvSpPr>
        <p:spPr>
          <a:xfrm>
            <a:off x="13210979" y="8978571"/>
            <a:ext cx="6246048" cy="148860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f>
                    <m:fPr>
                      <m:ctrlPr>
                        <a:rPr xmlns:a="http://schemas.openxmlformats.org/drawingml/2006/main" sz="4800" i="1">
                          <a:solidFill>
                            <a:srgbClr val="000000"/>
                          </a:solidFill>
                          <a:latin typeface="Cambria Math" panose="02040503050406030204" pitchFamily="18" charset="0"/>
                        </a:rPr>
                      </m:ctrlPr>
                      <m:type m:val="bar"/>
                    </m:fPr>
                    <m:num>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
        <p:nvSpPr>
          <p:cNvPr id="304" name="Equation"/>
          <p:cNvSpPr txBox="1"/>
          <p:nvPr/>
        </p:nvSpPr>
        <p:spPr>
          <a:xfrm>
            <a:off x="13210979" y="11162892"/>
            <a:ext cx="6246048" cy="148860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f>
                    <m:fPr>
                      <m:ctrlPr>
                        <a:rPr xmlns:a="http://schemas.openxmlformats.org/drawingml/2006/main" sz="4800" i="1">
                          <a:solidFill>
                            <a:srgbClr val="000000"/>
                          </a:solidFill>
                          <a:latin typeface="Cambria Math" panose="02040503050406030204" pitchFamily="18" charset="0"/>
                        </a:rPr>
                      </m:ctrlPr>
                      <m:type m:val="bar"/>
                    </m:fPr>
                    <m:num>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Calculating Stability Criteria"/>
          <p:cNvSpPr txBox="1"/>
          <p:nvPr>
            <p:ph type="title"/>
          </p:nvPr>
        </p:nvSpPr>
        <p:spPr>
          <a:prstGeom prst="rect">
            <a:avLst/>
          </a:prstGeom>
        </p:spPr>
        <p:txBody>
          <a:bodyPr/>
          <a:lstStyle/>
          <a:p>
            <a:pPr/>
            <a:r>
              <a:t>Calculating Stability Criteria</a:t>
            </a:r>
          </a:p>
        </p:txBody>
      </p:sp>
      <p:sp>
        <p:nvSpPr>
          <p:cNvPr id="307" name="Calculating   and"/>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825500">
              <a:lnSpc>
                <a:spcPct val="100000"/>
              </a:lnSpc>
              <a:spcBef>
                <a:spcPts val="0"/>
              </a:spcBef>
              <a:defRPr b="1" sz="5500"/>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308" name="Equation"/>
          <p:cNvSpPr txBox="1"/>
          <p:nvPr/>
        </p:nvSpPr>
        <p:spPr>
          <a:xfrm>
            <a:off x="7369385" y="4214066"/>
            <a:ext cx="3045188" cy="253640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1</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α</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309" name="Equation"/>
          <p:cNvSpPr txBox="1"/>
          <p:nvPr/>
        </p:nvSpPr>
        <p:spPr>
          <a:xfrm>
            <a:off x="13518036" y="4214066"/>
            <a:ext cx="3045189" cy="253640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2</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α</m:t>
                              </m:r>
                            </m:e>
                            <m:sub>
                              <m:argPr>
                                <m:scrLvl m:val="0"/>
                              </m:argPr>
                              <m:r>
                                <a:rPr xmlns:a="http://schemas.openxmlformats.org/drawingml/2006/main" sz="5500" i="1">
                                  <a:solidFill>
                                    <a:srgbClr val="000000"/>
                                  </a:solidFill>
                                  <a:latin typeface="Cambria Math" panose="02040503050406030204" pitchFamily="18" charset="0"/>
                                </a:rPr>
                                <m:t>2</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310" name="Equation"/>
          <p:cNvSpPr txBox="1"/>
          <p:nvPr/>
        </p:nvSpPr>
        <p:spPr>
          <a:xfrm>
            <a:off x="19666689" y="4214066"/>
            <a:ext cx="3045189" cy="253640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3</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α</m:t>
                              </m:r>
                            </m:e>
                            <m:sub>
                              <m:argPr>
                                <m:scrLvl m:val="0"/>
                              </m:argPr>
                              <m:r>
                                <a:rPr xmlns:a="http://schemas.openxmlformats.org/drawingml/2006/main" sz="5500" i="1">
                                  <a:solidFill>
                                    <a:srgbClr val="000000"/>
                                  </a:solidFill>
                                  <a:latin typeface="Cambria Math" panose="02040503050406030204" pitchFamily="18" charset="0"/>
                                </a:rPr>
                                <m:t>3</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311" name="Equation"/>
          <p:cNvSpPr txBox="1"/>
          <p:nvPr/>
        </p:nvSpPr>
        <p:spPr>
          <a:xfrm>
            <a:off x="1220732" y="4214066"/>
            <a:ext cx="2557597" cy="214858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0</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312" name="Equation"/>
          <p:cNvSpPr txBox="1"/>
          <p:nvPr/>
        </p:nvSpPr>
        <p:spPr>
          <a:xfrm>
            <a:off x="1296348" y="8054851"/>
            <a:ext cx="1853523" cy="63352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O</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13" name="Equation"/>
          <p:cNvSpPr txBox="1"/>
          <p:nvPr/>
        </p:nvSpPr>
        <p:spPr>
          <a:xfrm>
            <a:off x="1296348" y="9188101"/>
            <a:ext cx="7218477" cy="62634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14" name="Equation"/>
          <p:cNvSpPr txBox="1"/>
          <p:nvPr/>
        </p:nvSpPr>
        <p:spPr>
          <a:xfrm>
            <a:off x="1284020" y="10314169"/>
            <a:ext cx="7218477" cy="62634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15" name="Equation"/>
          <p:cNvSpPr txBox="1"/>
          <p:nvPr/>
        </p:nvSpPr>
        <p:spPr>
          <a:xfrm>
            <a:off x="1284020" y="11440237"/>
            <a:ext cx="3312567" cy="63240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16" name="The linkage   is fixed"/>
          <p:cNvSpPr txBox="1"/>
          <p:nvPr/>
        </p:nvSpPr>
        <p:spPr>
          <a:xfrm>
            <a:off x="9866773" y="7869379"/>
            <a:ext cx="6326548" cy="10043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linkage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0</m:t>
                        </m:r>
                      </m:sub>
                    </m:sSub>
                  </m:e>
                  <m:lim>
                    <m:r>
                      <a:rPr xmlns:a="http://schemas.openxmlformats.org/drawingml/2006/main" sz="5750" i="1">
                        <a:solidFill>
                          <a:srgbClr val="000000"/>
                        </a:solidFill>
                        <a:latin typeface="Cambria Math" panose="02040503050406030204" pitchFamily="18" charset="0"/>
                      </a:rPr>
                      <m:t>⃗</m:t>
                    </m:r>
                  </m:lim>
                </m:limUpp>
              </m:oMath>
            </a14:m>
            <a:r>
              <a:t> is fixed </a:t>
            </a:r>
          </a:p>
        </p:txBody>
      </p:sp>
      <p:sp>
        <p:nvSpPr>
          <p:cNvPr id="317" name="Only rotation with   about origin of linkage"/>
          <p:cNvSpPr txBox="1"/>
          <p:nvPr/>
        </p:nvSpPr>
        <p:spPr>
          <a:xfrm>
            <a:off x="9762376" y="9002767"/>
            <a:ext cx="11933936" cy="9970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550" i="1">
                        <a:solidFill>
                          <a:srgbClr val="000000"/>
                        </a:solidFill>
                        <a:latin typeface="Cambria Math" panose="02040503050406030204" pitchFamily="18" charset="0"/>
                      </a:rPr>
                      <m:t>α</m:t>
                    </m:r>
                  </m:e>
                  <m:sub>
                    <m:r>
                      <a:rPr xmlns:a="http://schemas.openxmlformats.org/drawingml/2006/main" sz="6550" i="1">
                        <a:solidFill>
                          <a:srgbClr val="000000"/>
                        </a:solidFill>
                        <a:latin typeface="Cambria Math" panose="02040503050406030204" pitchFamily="18" charset="0"/>
                      </a:rPr>
                      <m:t>1</m:t>
                    </m:r>
                  </m:sub>
                </m:sSub>
              </m:oMath>
            </a14:m>
            <a:r>
              <a:t> about origin of linkage</a:t>
            </a:r>
          </a:p>
        </p:txBody>
      </p:sp>
      <p:sp>
        <p:nvSpPr>
          <p:cNvPr id="318" name="Only rotation with   about origin of linkage"/>
          <p:cNvSpPr txBox="1"/>
          <p:nvPr/>
        </p:nvSpPr>
        <p:spPr>
          <a:xfrm>
            <a:off x="9762376" y="10128835"/>
            <a:ext cx="11933936" cy="9970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100" i="1">
                        <a:solidFill>
                          <a:srgbClr val="000000"/>
                        </a:solidFill>
                        <a:latin typeface="Cambria Math" panose="02040503050406030204" pitchFamily="18" charset="0"/>
                      </a:rPr>
                      <m:t>α</m:t>
                    </m:r>
                  </m:e>
                  <m:sub>
                    <m:r>
                      <a:rPr xmlns:a="http://schemas.openxmlformats.org/drawingml/2006/main" sz="6100" i="1">
                        <a:solidFill>
                          <a:srgbClr val="000000"/>
                        </a:solidFill>
                        <a:latin typeface="Cambria Math" panose="02040503050406030204" pitchFamily="18" charset="0"/>
                      </a:rPr>
                      <m:t>2</m:t>
                    </m:r>
                  </m:sub>
                </m:sSub>
              </m:oMath>
            </a14:m>
            <a:r>
              <a:t> about origin of linkage</a:t>
            </a:r>
          </a:p>
        </p:txBody>
      </p:sp>
      <p:sp>
        <p:nvSpPr>
          <p:cNvPr id="319" name="Only rotation with   about origin of linkage"/>
          <p:cNvSpPr txBox="1"/>
          <p:nvPr/>
        </p:nvSpPr>
        <p:spPr>
          <a:xfrm>
            <a:off x="9762376" y="11254273"/>
            <a:ext cx="11933936" cy="10043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300" i="1">
                        <a:solidFill>
                          <a:srgbClr val="000000"/>
                        </a:solidFill>
                        <a:latin typeface="Cambria Math" panose="02040503050406030204" pitchFamily="18" charset="0"/>
                      </a:rPr>
                      <m:t>α</m:t>
                    </m:r>
                  </m:e>
                  <m:sub>
                    <m:r>
                      <a:rPr xmlns:a="http://schemas.openxmlformats.org/drawingml/2006/main" sz="6300" i="1">
                        <a:solidFill>
                          <a:srgbClr val="000000"/>
                        </a:solidFill>
                        <a:latin typeface="Cambria Math" panose="02040503050406030204" pitchFamily="18" charset="0"/>
                      </a:rPr>
                      <m:t>3</m:t>
                    </m:r>
                  </m:sub>
                </m:sSub>
              </m:oMath>
            </a14:m>
            <a:r>
              <a:t> about origin of linkage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Calculating Stability Criteria"/>
          <p:cNvSpPr txBox="1"/>
          <p:nvPr>
            <p:ph type="title"/>
          </p:nvPr>
        </p:nvSpPr>
        <p:spPr>
          <a:prstGeom prst="rect">
            <a:avLst/>
          </a:prstGeom>
        </p:spPr>
        <p:txBody>
          <a:bodyPr/>
          <a:lstStyle/>
          <a:p>
            <a:pPr/>
            <a:r>
              <a:t>Calculating Stability Criteria</a:t>
            </a:r>
          </a:p>
        </p:txBody>
      </p:sp>
      <p:sp>
        <p:nvSpPr>
          <p:cNvPr id="322"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323" name="Since  , we get the following equations."/>
          <p:cNvSpPr txBox="1"/>
          <p:nvPr/>
        </p:nvSpPr>
        <p:spPr>
          <a:xfrm>
            <a:off x="2329557" y="3899211"/>
            <a:ext cx="19724886"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r>
              <a:t>Since </a:t>
            </a:r>
            <a14:m>
              <m:oMath>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0</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1</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2</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3</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r>
                      <a:rPr xmlns:a="http://schemas.openxmlformats.org/drawingml/2006/main" sz="6600" i="1">
                        <a:solidFill>
                          <a:srgbClr val="000000"/>
                        </a:solidFill>
                        <a:latin typeface="Cambria Math" panose="02040503050406030204" pitchFamily="18" charset="0"/>
                      </a:rPr>
                      <m:t>0</m:t>
                    </m:r>
                  </m:e>
                  <m:lim>
                    <m:r>
                      <a:rPr xmlns:a="http://schemas.openxmlformats.org/drawingml/2006/main" sz="6600" i="1">
                        <a:solidFill>
                          <a:srgbClr val="000000"/>
                        </a:solidFill>
                        <a:latin typeface="Cambria Math" panose="02040503050406030204" pitchFamily="18" charset="0"/>
                      </a:rPr>
                      <m:t>⃗</m:t>
                    </m:r>
                  </m:lim>
                </m:limUpp>
              </m:oMath>
            </a14:m>
            <a:r>
              <a:t>, we get the following equations.</a:t>
            </a:r>
          </a:p>
        </p:txBody>
      </p:sp>
      <p:sp>
        <p:nvSpPr>
          <p:cNvPr id="324" name="Equation"/>
          <p:cNvSpPr txBox="1"/>
          <p:nvPr/>
        </p:nvSpPr>
        <p:spPr>
          <a:xfrm>
            <a:off x="5369798" y="5552127"/>
            <a:ext cx="13644403" cy="76013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25" name="Equation"/>
          <p:cNvSpPr txBox="1"/>
          <p:nvPr/>
        </p:nvSpPr>
        <p:spPr>
          <a:xfrm>
            <a:off x="5369799" y="6530072"/>
            <a:ext cx="13644402" cy="76013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26" name="Solving the above two we get   and"/>
          <p:cNvSpPr txBox="1"/>
          <p:nvPr>
            <p:ph type="body" sz="quarter" idx="1"/>
          </p:nvPr>
        </p:nvSpPr>
        <p:spPr>
          <a:xfrm>
            <a:off x="5130900" y="7508017"/>
            <a:ext cx="13644402" cy="1435101"/>
          </a:xfrm>
          <a:prstGeom prst="rect">
            <a:avLst/>
          </a:prstGeom>
        </p:spPr>
        <p:txBody>
          <a:bodyPr/>
          <a:lstStyle/>
          <a:p>
            <a:pPr algn="ctr"/>
            <a:r>
              <a:t>Solving the above two we get </a:t>
            </a:r>
            <a14:m>
              <m:oMath>
                <m:sSub>
                  <m:e>
                    <m:r>
                      <a:rPr xmlns:a="http://schemas.openxmlformats.org/drawingml/2006/main" sz="6800" i="1">
                        <a:solidFill>
                          <a:srgbClr val="000000"/>
                        </a:solidFill>
                        <a:latin typeface="Cambria Math" panose="02040503050406030204" pitchFamily="18" charset="0"/>
                      </a:rPr>
                      <m:t>α</m:t>
                    </m:r>
                  </m:e>
                  <m:sub>
                    <m:r>
                      <a:rPr xmlns:a="http://schemas.openxmlformats.org/drawingml/2006/main" sz="6800" i="1">
                        <a:solidFill>
                          <a:srgbClr val="000000"/>
                        </a:solidFill>
                        <a:latin typeface="Cambria Math" panose="02040503050406030204" pitchFamily="18" charset="0"/>
                      </a:rPr>
                      <m:t>2</m:t>
                    </m:r>
                    <m:r>
                      <a:rPr xmlns:a="http://schemas.openxmlformats.org/drawingml/2006/main" sz="6800" i="1">
                        <a:solidFill>
                          <a:srgbClr val="000000"/>
                        </a:solidFill>
                        <a:latin typeface="Cambria Math" panose="02040503050406030204" pitchFamily="18" charset="0"/>
                      </a:rPr>
                      <m:t>z</m:t>
                    </m:r>
                  </m:sub>
                </m:sSub>
              </m:oMath>
            </a14:m>
            <a:r>
              <a:t> and </a:t>
            </a:r>
            <a14:m>
              <m:oMath>
                <m:sSub>
                  <m:e>
                    <m:r>
                      <a:rPr xmlns:a="http://schemas.openxmlformats.org/drawingml/2006/main" sz="6800" i="1">
                        <a:solidFill>
                          <a:srgbClr val="000000"/>
                        </a:solidFill>
                        <a:latin typeface="Cambria Math" panose="02040503050406030204" pitchFamily="18" charset="0"/>
                      </a:rPr>
                      <m:t>α</m:t>
                    </m:r>
                  </m:e>
                  <m:sub>
                    <m:r>
                      <a:rPr xmlns:a="http://schemas.openxmlformats.org/drawingml/2006/main" sz="6800" i="1">
                        <a:solidFill>
                          <a:srgbClr val="000000"/>
                        </a:solidFill>
                        <a:latin typeface="Cambria Math" panose="02040503050406030204" pitchFamily="18" charset="0"/>
                      </a:rPr>
                      <m:t>3</m:t>
                    </m:r>
                    <m:r>
                      <a:rPr xmlns:a="http://schemas.openxmlformats.org/drawingml/2006/main" sz="6800" i="1">
                        <a:solidFill>
                          <a:srgbClr val="000000"/>
                        </a:solidFill>
                        <a:latin typeface="Cambria Math" panose="02040503050406030204" pitchFamily="18" charset="0"/>
                      </a:rPr>
                      <m:t>z</m:t>
                    </m:r>
                  </m:sub>
                </m:sSub>
              </m:oMath>
            </a14:m>
          </a:p>
        </p:txBody>
      </p:sp>
      <p:sp>
        <p:nvSpPr>
          <p:cNvPr id="327" name="Equation"/>
          <p:cNvSpPr txBox="1"/>
          <p:nvPr/>
        </p:nvSpPr>
        <p:spPr>
          <a:xfrm>
            <a:off x="2195798" y="9160933"/>
            <a:ext cx="20460427" cy="173791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
        <p:nvSpPr>
          <p:cNvPr id="328" name="Equation"/>
          <p:cNvSpPr txBox="1"/>
          <p:nvPr/>
        </p:nvSpPr>
        <p:spPr>
          <a:xfrm>
            <a:off x="2195798" y="11674850"/>
            <a:ext cx="20913925" cy="173791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Calculating Stability Criteria"/>
          <p:cNvSpPr txBox="1"/>
          <p:nvPr>
            <p:ph type="title"/>
          </p:nvPr>
        </p:nvSpPr>
        <p:spPr>
          <a:prstGeom prst="rect">
            <a:avLst/>
          </a:prstGeom>
        </p:spPr>
        <p:txBody>
          <a:bodyPr/>
          <a:lstStyle/>
          <a:p>
            <a:pPr/>
            <a:r>
              <a:t>Calculating Stability Criteria</a:t>
            </a:r>
          </a:p>
        </p:txBody>
      </p:sp>
      <p:sp>
        <p:nvSpPr>
          <p:cNvPr id="331" name="Dynamic Model of the Available Quadrup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Dynamic Model of the Available Quadruped</a:t>
            </a:r>
          </a:p>
        </p:txBody>
      </p:sp>
      <p:sp>
        <p:nvSpPr>
          <p:cNvPr id="332" name="The above two equations depict the dynamics of the quadruped in vector form. Rotation is possible about the   and   axes, while translation is only possible along the    and   axes."/>
          <p:cNvSpPr txBox="1"/>
          <p:nvPr>
            <p:ph type="body" sz="quarter" idx="1"/>
          </p:nvPr>
        </p:nvSpPr>
        <p:spPr>
          <a:xfrm>
            <a:off x="1206500" y="8163213"/>
            <a:ext cx="7415484" cy="4341303"/>
          </a:xfrm>
          <a:prstGeom prst="rect">
            <a:avLst/>
          </a:prstGeom>
        </p:spPr>
        <p:txBody>
          <a:bodyPr/>
          <a:lstStyle/>
          <a:p>
            <a:pPr defTabSz="602615">
              <a:spcBef>
                <a:spcPts val="1300"/>
              </a:spcBef>
              <a:defRPr spc="-40" sz="4015"/>
            </a:pPr>
            <a:r>
              <a:t>The above two equations depict the dynamics of the quadruped in vector form. Rotation is possible about the </a:t>
            </a:r>
            <a14:m>
              <m:oMath>
                <m:r>
                  <a:rPr xmlns:a="http://schemas.openxmlformats.org/drawingml/2006/main" sz="4750" i="1">
                    <a:solidFill>
                      <a:srgbClr val="000000"/>
                    </a:solidFill>
                    <a:latin typeface="Cambria Math" panose="02040503050406030204" pitchFamily="18" charset="0"/>
                  </a:rPr>
                  <m:t>y</m:t>
                </m:r>
              </m:oMath>
            </a14:m>
            <a:r>
              <a:t> and </a:t>
            </a:r>
            <a14:m>
              <m:oMath>
                <m:r>
                  <a:rPr xmlns:a="http://schemas.openxmlformats.org/drawingml/2006/main" sz="4900" i="1">
                    <a:solidFill>
                      <a:srgbClr val="000000"/>
                    </a:solidFill>
                    <a:latin typeface="Cambria Math" panose="02040503050406030204" pitchFamily="18" charset="0"/>
                  </a:rPr>
                  <m:t>z</m:t>
                </m:r>
              </m:oMath>
            </a14:m>
            <a:r>
              <a:t> axes, while translation is only possible along the  </a:t>
            </a:r>
            <a14:m>
              <m:oMath>
                <m:r>
                  <a:rPr xmlns:a="http://schemas.openxmlformats.org/drawingml/2006/main" sz="4750" i="1">
                    <a:solidFill>
                      <a:srgbClr val="000000"/>
                    </a:solidFill>
                    <a:latin typeface="Cambria Math" panose="02040503050406030204" pitchFamily="18" charset="0"/>
                  </a:rPr>
                  <m:t>y</m:t>
                </m:r>
              </m:oMath>
            </a14:m>
            <a:r>
              <a:t> and </a:t>
            </a:r>
            <a14:m>
              <m:oMath>
                <m:r>
                  <a:rPr xmlns:a="http://schemas.openxmlformats.org/drawingml/2006/main" sz="4900" i="1">
                    <a:solidFill>
                      <a:srgbClr val="000000"/>
                    </a:solidFill>
                    <a:latin typeface="Cambria Math" panose="02040503050406030204" pitchFamily="18" charset="0"/>
                  </a:rPr>
                  <m:t>z</m:t>
                </m:r>
              </m:oMath>
            </a14:m>
            <a:r>
              <a:t> axes.</a:t>
            </a:r>
            <a:endParaRPr sz="5500"/>
          </a:p>
        </p:txBody>
      </p:sp>
      <p:sp>
        <p:nvSpPr>
          <p:cNvPr id="333" name="Equation"/>
          <p:cNvSpPr txBox="1"/>
          <p:nvPr/>
        </p:nvSpPr>
        <p:spPr>
          <a:xfrm>
            <a:off x="1301106" y="4456996"/>
            <a:ext cx="7226272" cy="89109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N</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limUpp>
                    <m:e>
                      <m:r>
                        <a:rPr xmlns:a="http://schemas.openxmlformats.org/drawingml/2006/main" sz="4800" i="1">
                          <a:solidFill>
                            <a:srgbClr val="000000"/>
                          </a:solidFill>
                          <a:latin typeface="Cambria Math" panose="02040503050406030204" pitchFamily="18" charset="0"/>
                        </a:rPr>
                        <m:t>g</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limUpp>
                    <m:e>
                      <m:r>
                        <a:rPr xmlns:a="http://schemas.openxmlformats.org/drawingml/2006/main" sz="4800" i="1">
                          <a:solidFill>
                            <a:srgbClr val="000000"/>
                          </a:solidFill>
                          <a:latin typeface="Cambria Math" panose="02040503050406030204" pitchFamily="18" charset="0"/>
                        </a:rPr>
                        <m:t>a</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pic>
        <p:nvPicPr>
          <p:cNvPr id="334" name="robot-dynamics-only.png" descr="robot-dynamics-only.png"/>
          <p:cNvPicPr>
            <a:picLocks noChangeAspect="1"/>
          </p:cNvPicPr>
          <p:nvPr/>
        </p:nvPicPr>
        <p:blipFill>
          <a:blip r:embed="rId2">
            <a:extLst/>
          </a:blip>
          <a:stretch>
            <a:fillRect/>
          </a:stretch>
        </p:blipFill>
        <p:spPr>
          <a:xfrm>
            <a:off x="9271801" y="3528123"/>
            <a:ext cx="15025919" cy="9317458"/>
          </a:xfrm>
          <a:prstGeom prst="rect">
            <a:avLst/>
          </a:prstGeom>
          <a:ln w="12700">
            <a:miter lim="400000"/>
          </a:ln>
        </p:spPr>
      </p:pic>
      <p:sp>
        <p:nvSpPr>
          <p:cNvPr id="335" name="Equation"/>
          <p:cNvSpPr txBox="1"/>
          <p:nvPr/>
        </p:nvSpPr>
        <p:spPr>
          <a:xfrm>
            <a:off x="961784" y="6497341"/>
            <a:ext cx="8094636" cy="13534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Low>
                    <m:e>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i</m:t>
                      </m:r>
                    </m:lim>
                  </m:limLow>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limLow>
                    <m:e>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i</m:t>
                      </m:r>
                    </m:lim>
                  </m:limLow>
                  <m:limUpp>
                    <m:e>
                      <m:r>
                        <a:rPr xmlns:a="http://schemas.openxmlformats.org/drawingml/2006/main" sz="4800" i="1">
                          <a:solidFill>
                            <a:srgbClr val="000000"/>
                          </a:solidFill>
                          <a:latin typeface="Cambria Math" panose="02040503050406030204" pitchFamily="18" charset="0"/>
                        </a:rPr>
                        <m:t>N</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I</m:t>
                      </m:r>
                    </m:e>
                    <m:sub>
                      <m:r>
                        <a:rPr xmlns:a="http://schemas.openxmlformats.org/drawingml/2006/main" sz="4800" i="1">
                          <a:solidFill>
                            <a:srgbClr val="000000"/>
                          </a:solidFill>
                          <a:latin typeface="Cambria Math" panose="02040503050406030204" pitchFamily="18" charset="0"/>
                        </a:rPr>
                        <m:t>R</m:t>
                      </m:r>
                    </m:sub>
                  </m:sSub>
                  <m:limUpp>
                    <m:e>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Calculating Stability Criteria"/>
          <p:cNvSpPr txBox="1"/>
          <p:nvPr>
            <p:ph type="title"/>
          </p:nvPr>
        </p:nvSpPr>
        <p:spPr>
          <a:prstGeom prst="rect">
            <a:avLst/>
          </a:prstGeom>
        </p:spPr>
        <p:txBody>
          <a:bodyPr/>
          <a:lstStyle/>
          <a:p>
            <a:pPr/>
            <a:r>
              <a:t>Calculating Stability Criteria</a:t>
            </a:r>
          </a:p>
        </p:txBody>
      </p:sp>
      <p:sp>
        <p:nvSpPr>
          <p:cNvPr id="338" name="Stance Dynam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Stance Dynamics</a:t>
            </a:r>
          </a:p>
        </p:txBody>
      </p:sp>
      <p:sp>
        <p:nvSpPr>
          <p:cNvPr id="339" name="Illustration of all forces acting on the four bar linkage in the knee during stance phase. The segment M1H will be rigid during stance…"/>
          <p:cNvSpPr txBox="1"/>
          <p:nvPr>
            <p:ph type="body" sz="quarter" idx="1"/>
          </p:nvPr>
        </p:nvSpPr>
        <p:spPr>
          <a:xfrm>
            <a:off x="1206500" y="4248504"/>
            <a:ext cx="5125005" cy="8256012"/>
          </a:xfrm>
          <a:prstGeom prst="rect">
            <a:avLst/>
          </a:prstGeom>
        </p:spPr>
        <p:txBody>
          <a:bodyPr/>
          <a:lstStyle/>
          <a:p>
            <a:pPr marL="171450" indent="-171450" defTabSz="619125">
              <a:spcBef>
                <a:spcPts val="1300"/>
              </a:spcBef>
              <a:buSzPct val="100000"/>
              <a:buAutoNum type="alphaLcPeriod" startAt="1"/>
              <a:defRPr spc="-41" sz="4125"/>
            </a:pPr>
            <a:r>
              <a:t>Illustration of all forces acting on the four bar linkage in the knee during stance phase. The segment M1H will be rigid during stance</a:t>
            </a:r>
          </a:p>
          <a:p>
            <a:pPr marL="171450" indent="-171450" defTabSz="619125">
              <a:spcBef>
                <a:spcPts val="1300"/>
              </a:spcBef>
              <a:buSzPct val="100000"/>
              <a:buAutoNum type="alphaLcPeriod" startAt="1"/>
              <a:defRPr spc="-41" sz="4125"/>
            </a:pPr>
            <a:r>
              <a:t>A simplified model of a leg. </a:t>
            </a:r>
            <a14:m>
              <m:oMath>
                <m:r>
                  <a:rPr xmlns:a="http://schemas.openxmlformats.org/drawingml/2006/main" sz="4400" i="1">
                    <a:solidFill>
                      <a:srgbClr val="000000"/>
                    </a:solidFill>
                    <a:latin typeface="Cambria Math" panose="02040503050406030204" pitchFamily="18" charset="0"/>
                  </a:rPr>
                  <m:t>N</m:t>
                </m:r>
              </m:oMath>
            </a14:m>
            <a:r>
              <a:t> and </a:t>
            </a:r>
            <a14:m>
              <m:oMath>
                <m:sSub>
                  <m:e>
                    <m:r>
                      <a:rPr xmlns:a="http://schemas.openxmlformats.org/drawingml/2006/main" sz="4900" i="1">
                        <a:solidFill>
                          <a:srgbClr val="000000"/>
                        </a:solidFill>
                        <a:latin typeface="Cambria Math" panose="02040503050406030204" pitchFamily="18" charset="0"/>
                      </a:rPr>
                      <m:t>F</m:t>
                    </m:r>
                  </m:e>
                  <m:sub>
                    <m:r>
                      <a:rPr xmlns:a="http://schemas.openxmlformats.org/drawingml/2006/main" sz="4900" i="1">
                        <a:solidFill>
                          <a:srgbClr val="000000"/>
                        </a:solidFill>
                        <a:latin typeface="Cambria Math" panose="02040503050406030204" pitchFamily="18" charset="0"/>
                      </a:rPr>
                      <m:t>f</m:t>
                    </m:r>
                    <m:r>
                      <a:rPr xmlns:a="http://schemas.openxmlformats.org/drawingml/2006/main" sz="4900" i="1">
                        <a:solidFill>
                          <a:srgbClr val="000000"/>
                        </a:solidFill>
                        <a:latin typeface="Cambria Math" panose="02040503050406030204" pitchFamily="18" charset="0"/>
                      </a:rPr>
                      <m:t>r</m:t>
                    </m:r>
                  </m:sub>
                </m:sSub>
              </m:oMath>
            </a14:m>
            <a:r>
              <a:t> are normal reaction and friction forces respectively</a:t>
            </a:r>
            <a:endParaRPr sz="5500"/>
          </a:p>
        </p:txBody>
      </p:sp>
      <p:pic>
        <p:nvPicPr>
          <p:cNvPr id="340" name="stance_dynamics.png" descr="stance_dynamics.png"/>
          <p:cNvPicPr>
            <a:picLocks noChangeAspect="1"/>
          </p:cNvPicPr>
          <p:nvPr/>
        </p:nvPicPr>
        <p:blipFill>
          <a:blip r:embed="rId2">
            <a:extLst/>
          </a:blip>
          <a:stretch>
            <a:fillRect/>
          </a:stretch>
        </p:blipFill>
        <p:spPr>
          <a:xfrm>
            <a:off x="6464300" y="4347288"/>
            <a:ext cx="16871360" cy="738823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Calculating Stability Criteria"/>
          <p:cNvSpPr txBox="1"/>
          <p:nvPr>
            <p:ph type="title"/>
          </p:nvPr>
        </p:nvSpPr>
        <p:spPr>
          <a:prstGeom prst="rect">
            <a:avLst/>
          </a:prstGeom>
        </p:spPr>
        <p:txBody>
          <a:bodyPr/>
          <a:lstStyle/>
          <a:p>
            <a:pPr/>
            <a:r>
              <a:t>Calculating Stability Criteria</a:t>
            </a:r>
          </a:p>
        </p:txBody>
      </p:sp>
      <p:sp>
        <p:nvSpPr>
          <p:cNvPr id="343" name="Stance Dynam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Stance Dynamics</a:t>
            </a:r>
          </a:p>
        </p:txBody>
      </p:sp>
      <p:sp>
        <p:nvSpPr>
          <p:cNvPr id="344" name="Equation"/>
          <p:cNvSpPr txBox="1"/>
          <p:nvPr/>
        </p:nvSpPr>
        <p:spPr>
          <a:xfrm>
            <a:off x="1272360" y="4383038"/>
            <a:ext cx="5130858" cy="5709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5" name="Equation"/>
          <p:cNvSpPr txBox="1"/>
          <p:nvPr/>
        </p:nvSpPr>
        <p:spPr>
          <a:xfrm>
            <a:off x="1272360" y="5375881"/>
            <a:ext cx="5130858" cy="6540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6" name="Equation"/>
          <p:cNvSpPr txBox="1"/>
          <p:nvPr/>
        </p:nvSpPr>
        <p:spPr>
          <a:xfrm>
            <a:off x="1272360" y="6451824"/>
            <a:ext cx="9814655" cy="575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32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N</m:t>
                  </m:r>
                  <m:r>
                    <m:rPr>
                      <m:sty m:val="p"/>
                    </m:rPr>
                    <a:rPr xmlns:a="http://schemas.openxmlformats.org/drawingml/2006/main" sz="4800" i="1">
                      <a:solidFill>
                        <a:srgbClr val="000000"/>
                      </a:solidFill>
                      <a:latin typeface="Cambria Math" panose="02040503050406030204" pitchFamily="18" charset="0"/>
                    </a:rPr>
                    <m:t>cos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7" name="Equation"/>
          <p:cNvSpPr txBox="1"/>
          <p:nvPr/>
        </p:nvSpPr>
        <p:spPr>
          <a:xfrm>
            <a:off x="1272360" y="7431966"/>
            <a:ext cx="9707297" cy="65835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32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N</m:t>
                  </m:r>
                  <m:r>
                    <m:rPr>
                      <m:sty m:val="p"/>
                    </m:rPr>
                    <a:rPr xmlns:a="http://schemas.openxmlformats.org/drawingml/2006/main" sz="4800" i="1">
                      <a:solidFill>
                        <a:srgbClr val="000000"/>
                      </a:solidFill>
                      <a:latin typeface="Cambria Math" panose="02040503050406030204" pitchFamily="18" charset="0"/>
                    </a:rPr>
                    <m:t>sin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8" name="Equation"/>
          <p:cNvSpPr txBox="1"/>
          <p:nvPr/>
        </p:nvSpPr>
        <p:spPr>
          <a:xfrm>
            <a:off x="1272360" y="8520610"/>
            <a:ext cx="5130858" cy="5709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9" name="Equation"/>
          <p:cNvSpPr txBox="1"/>
          <p:nvPr/>
        </p:nvSpPr>
        <p:spPr>
          <a:xfrm>
            <a:off x="11124245" y="4341488"/>
            <a:ext cx="5130857" cy="6540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50" name="Equation"/>
          <p:cNvSpPr txBox="1"/>
          <p:nvPr/>
        </p:nvSpPr>
        <p:spPr>
          <a:xfrm>
            <a:off x="18944660" y="5493374"/>
            <a:ext cx="2922288" cy="75497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51" name="Equation"/>
          <p:cNvSpPr txBox="1"/>
          <p:nvPr/>
        </p:nvSpPr>
        <p:spPr>
          <a:xfrm>
            <a:off x="18944660" y="4288014"/>
            <a:ext cx="2922288" cy="76103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32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52" name="Equation"/>
          <p:cNvSpPr txBox="1"/>
          <p:nvPr/>
        </p:nvSpPr>
        <p:spPr>
          <a:xfrm>
            <a:off x="12885483" y="5420461"/>
            <a:ext cx="1608382" cy="56492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53" name="Equation"/>
          <p:cNvSpPr txBox="1"/>
          <p:nvPr/>
        </p:nvSpPr>
        <p:spPr>
          <a:xfrm>
            <a:off x="12885483" y="6456987"/>
            <a:ext cx="1608382" cy="56492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54" name="Equation"/>
          <p:cNvSpPr txBox="1"/>
          <p:nvPr/>
        </p:nvSpPr>
        <p:spPr>
          <a:xfrm>
            <a:off x="12885483" y="7493513"/>
            <a:ext cx="1608382" cy="5709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3</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55" name="Equation"/>
          <p:cNvSpPr txBox="1"/>
          <p:nvPr/>
        </p:nvSpPr>
        <p:spPr>
          <a:xfrm>
            <a:off x="1235324" y="9516481"/>
            <a:ext cx="22810571" cy="112208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3900" i="1">
                      <a:solidFill>
                        <a:srgbClr val="000000"/>
                      </a:solidFill>
                      <a:latin typeface="Cambria Math" panose="02040503050406030204" pitchFamily="18" charset="0"/>
                    </a:rPr>
                    <m:t>T</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C</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1</m:t>
                      </m:r>
                      <m:r>
                        <a:rPr xmlns:a="http://schemas.openxmlformats.org/drawingml/2006/main" sz="3900" i="1">
                          <a:solidFill>
                            <a:srgbClr val="000000"/>
                          </a:solidFill>
                          <a:latin typeface="Cambria Math" panose="02040503050406030204" pitchFamily="18" charset="0"/>
                        </a:rPr>
                        <m:t>x</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1</m:t>
                      </m:r>
                      <m:r>
                        <a:rPr xmlns:a="http://schemas.openxmlformats.org/drawingml/2006/main" sz="3900" i="1">
                          <a:solidFill>
                            <a:srgbClr val="000000"/>
                          </a:solidFill>
                          <a:latin typeface="Cambria Math" panose="02040503050406030204" pitchFamily="18" charset="0"/>
                        </a:rPr>
                        <m:t>y</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21</m:t>
                      </m:r>
                      <m:r>
                        <a:rPr xmlns:a="http://schemas.openxmlformats.org/drawingml/2006/main" sz="3900" i="1">
                          <a:solidFill>
                            <a:srgbClr val="000000"/>
                          </a:solidFill>
                          <a:latin typeface="Cambria Math" panose="02040503050406030204" pitchFamily="18" charset="0"/>
                        </a:rPr>
                        <m:t>y</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21</m:t>
                      </m:r>
                      <m:r>
                        <a:rPr xmlns:a="http://schemas.openxmlformats.org/drawingml/2006/main" sz="3900" i="1">
                          <a:solidFill>
                            <a:srgbClr val="000000"/>
                          </a:solidFill>
                          <a:latin typeface="Cambria Math" panose="02040503050406030204" pitchFamily="18" charset="0"/>
                        </a:rPr>
                        <m:t>x</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sin</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oMath>
              </m:oMathPara>
            </a14:m>
            <a:endParaRPr sz="3900"/>
          </a:p>
        </p:txBody>
      </p:sp>
      <p:sp>
        <p:nvSpPr>
          <p:cNvPr id="356" name="Equation"/>
          <p:cNvSpPr txBox="1"/>
          <p:nvPr/>
        </p:nvSpPr>
        <p:spPr>
          <a:xfrm>
            <a:off x="1235324" y="10964298"/>
            <a:ext cx="21981857" cy="112208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3900" i="1">
                          <a:solidFill>
                            <a:srgbClr val="000000"/>
                          </a:solidFill>
                          <a:latin typeface="Cambria Math" panose="02040503050406030204" pitchFamily="18" charset="0"/>
                        </a:rPr>
                        <m:t>C</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m:t>
                      </m:r>
                      <m:r>
                        <a:rPr xmlns:a="http://schemas.openxmlformats.org/drawingml/2006/main" sz="3900" i="1">
                          <a:solidFill>
                            <a:srgbClr val="000000"/>
                          </a:solidFill>
                          <a:latin typeface="Cambria Math" panose="02040503050406030204" pitchFamily="18" charset="0"/>
                        </a:rPr>
                        <m:t>x</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m:t>
                      </m:r>
                      <m:r>
                        <a:rPr xmlns:a="http://schemas.openxmlformats.org/drawingml/2006/main" sz="3900" i="1">
                          <a:solidFill>
                            <a:srgbClr val="000000"/>
                          </a:solidFill>
                          <a:latin typeface="Cambria Math" panose="02040503050406030204" pitchFamily="18" charset="0"/>
                        </a:rPr>
                        <m:t>y</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32</m:t>
                      </m:r>
                      <m:r>
                        <a:rPr xmlns:a="http://schemas.openxmlformats.org/drawingml/2006/main" sz="3900" i="1">
                          <a:solidFill>
                            <a:srgbClr val="000000"/>
                          </a:solidFill>
                          <a:latin typeface="Cambria Math" panose="02040503050406030204" pitchFamily="18" charset="0"/>
                        </a:rPr>
                        <m:t>y</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32</m:t>
                      </m:r>
                      <m:r>
                        <a:rPr xmlns:a="http://schemas.openxmlformats.org/drawingml/2006/main" sz="3900" i="1">
                          <a:solidFill>
                            <a:srgbClr val="000000"/>
                          </a:solidFill>
                          <a:latin typeface="Cambria Math" panose="02040503050406030204" pitchFamily="18" charset="0"/>
                        </a:rPr>
                        <m:t>x</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sin</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oMath>
              </m:oMathPara>
            </a14:m>
            <a:endParaRPr sz="3900"/>
          </a:p>
        </p:txBody>
      </p:sp>
      <p:sp>
        <p:nvSpPr>
          <p:cNvPr id="357" name="Equation"/>
          <p:cNvSpPr txBox="1"/>
          <p:nvPr/>
        </p:nvSpPr>
        <p:spPr>
          <a:xfrm>
            <a:off x="1235324" y="12417036"/>
            <a:ext cx="21972303" cy="112701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3900" i="1">
                          <a:solidFill>
                            <a:srgbClr val="000000"/>
                          </a:solidFill>
                          <a:latin typeface="Cambria Math" panose="02040503050406030204" pitchFamily="18" charset="0"/>
                        </a:rPr>
                        <m:t>C</m:t>
                      </m:r>
                    </m:e>
                    <m:sub>
                      <m:r>
                        <a:rPr xmlns:a="http://schemas.openxmlformats.org/drawingml/2006/main" sz="3900" i="1">
                          <a:solidFill>
                            <a:srgbClr val="000000"/>
                          </a:solidFill>
                          <a:latin typeface="Cambria Math" panose="02040503050406030204" pitchFamily="18" charset="0"/>
                        </a:rPr>
                        <m:t>3</m:t>
                      </m:r>
                    </m:sub>
                  </m:sSub>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m:t>
                      </m:r>
                      <m:r>
                        <a:rPr xmlns:a="http://schemas.openxmlformats.org/drawingml/2006/main" sz="3900" i="1">
                          <a:solidFill>
                            <a:srgbClr val="000000"/>
                          </a:solidFill>
                          <a:latin typeface="Cambria Math" panose="02040503050406030204" pitchFamily="18" charset="0"/>
                        </a:rPr>
                        <m:t>x</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3</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3</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m:t>
                      </m:r>
                      <m:r>
                        <a:rPr xmlns:a="http://schemas.openxmlformats.org/drawingml/2006/main" sz="3900" i="1">
                          <a:solidFill>
                            <a:srgbClr val="000000"/>
                          </a:solidFill>
                          <a:latin typeface="Cambria Math" panose="02040503050406030204" pitchFamily="18" charset="0"/>
                        </a:rPr>
                        <m:t>y</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3</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3</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23</m:t>
                      </m:r>
                      <m:r>
                        <a:rPr xmlns:a="http://schemas.openxmlformats.org/drawingml/2006/main" sz="3900" i="1">
                          <a:solidFill>
                            <a:srgbClr val="000000"/>
                          </a:solidFill>
                          <a:latin typeface="Cambria Math" panose="02040503050406030204" pitchFamily="18" charset="0"/>
                        </a:rPr>
                        <m:t>y</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23</m:t>
                      </m:r>
                      <m:r>
                        <a:rPr xmlns:a="http://schemas.openxmlformats.org/drawingml/2006/main" sz="3900" i="1">
                          <a:solidFill>
                            <a:srgbClr val="000000"/>
                          </a:solidFill>
                          <a:latin typeface="Cambria Math" panose="02040503050406030204" pitchFamily="18" charset="0"/>
                        </a:rPr>
                        <m:t>x</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sin</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oMath>
              </m:oMathPara>
            </a14:m>
            <a:endParaRPr sz="3900"/>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Calculating Stability Criteria"/>
          <p:cNvSpPr txBox="1"/>
          <p:nvPr>
            <p:ph type="title"/>
          </p:nvPr>
        </p:nvSpPr>
        <p:spPr>
          <a:prstGeom prst="rect">
            <a:avLst/>
          </a:prstGeom>
        </p:spPr>
        <p:txBody>
          <a:bodyPr/>
          <a:lstStyle/>
          <a:p>
            <a:pPr/>
            <a:r>
              <a:t>Calculating Stability Criteria</a:t>
            </a:r>
          </a:p>
        </p:txBody>
      </p:sp>
      <p:sp>
        <p:nvSpPr>
          <p:cNvPr id="360"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594360">
              <a:defRPr sz="3960"/>
            </a:pPr>
            <a:r>
              <a:t>Calculating </a:t>
            </a:r>
            <a14:m>
              <m:oMath>
                <m:limUpp>
                  <m:e>
                    <m:sSub>
                      <m:e>
                        <m:r>
                          <a:rPr xmlns:a="http://schemas.openxmlformats.org/drawingml/2006/main" sz="4700" i="1">
                            <a:solidFill>
                              <a:srgbClr val="000000"/>
                            </a:solidFill>
                            <a:latin typeface="Cambria Math" panose="02040503050406030204" pitchFamily="18" charset="0"/>
                          </a:rPr>
                          <m:t>F</m:t>
                        </m:r>
                      </m:e>
                      <m:sub>
                        <m:r>
                          <a:rPr xmlns:a="http://schemas.openxmlformats.org/drawingml/2006/main" sz="4700" i="1">
                            <a:solidFill>
                              <a:srgbClr val="000000"/>
                            </a:solidFill>
                            <a:latin typeface="Cambria Math" panose="02040503050406030204" pitchFamily="18" charset="0"/>
                          </a:rPr>
                          <m:t>f</m:t>
                        </m:r>
                        <m:r>
                          <a:rPr xmlns:a="http://schemas.openxmlformats.org/drawingml/2006/main" sz="4700" i="1">
                            <a:solidFill>
                              <a:srgbClr val="000000"/>
                            </a:solidFill>
                            <a:latin typeface="Cambria Math" panose="02040503050406030204" pitchFamily="18" charset="0"/>
                          </a:rPr>
                          <m:t>r</m:t>
                        </m:r>
                      </m:sub>
                    </m:sSub>
                  </m:e>
                  <m:lim>
                    <m:r>
                      <a:rPr xmlns:a="http://schemas.openxmlformats.org/drawingml/2006/main" sz="4700" i="1">
                        <a:solidFill>
                          <a:srgbClr val="000000"/>
                        </a:solidFill>
                        <a:latin typeface="Cambria Math" panose="02040503050406030204" pitchFamily="18" charset="0"/>
                      </a:rPr>
                      <m:t>⃗</m:t>
                    </m:r>
                  </m:lim>
                </m:limUpp>
              </m:oMath>
            </a14:m>
            <a:r>
              <a:t> and </a:t>
            </a:r>
            <a14:m>
              <m:oMath>
                <m:limUpp>
                  <m:e>
                    <m:r>
                      <a:rPr xmlns:a="http://schemas.openxmlformats.org/drawingml/2006/main" sz="4300" i="1">
                        <a:solidFill>
                          <a:srgbClr val="000000"/>
                        </a:solidFill>
                        <a:latin typeface="Cambria Math" panose="02040503050406030204" pitchFamily="18" charset="0"/>
                      </a:rPr>
                      <m:t>N</m:t>
                    </m:r>
                  </m:e>
                  <m:lim>
                    <m:r>
                      <a:rPr xmlns:a="http://schemas.openxmlformats.org/drawingml/2006/main" sz="4300" i="1">
                        <a:solidFill>
                          <a:srgbClr val="000000"/>
                        </a:solidFill>
                        <a:latin typeface="Cambria Math" panose="02040503050406030204" pitchFamily="18" charset="0"/>
                      </a:rPr>
                      <m:t>⃗</m:t>
                    </m:r>
                  </m:lim>
                </m:limUpp>
              </m:oMath>
            </a14:m>
            <a:endParaRPr sz="5500"/>
          </a:p>
        </p:txBody>
      </p:sp>
      <p:sp>
        <p:nvSpPr>
          <p:cNvPr id="361" name="and   are the friction and normal reaction acting at the points of contact with the ground…"/>
          <p:cNvSpPr txBox="1"/>
          <p:nvPr>
            <p:ph type="body" sz="half" idx="1"/>
          </p:nvPr>
        </p:nvSpPr>
        <p:spPr>
          <a:xfrm>
            <a:off x="1206500" y="4248504"/>
            <a:ext cx="10381214" cy="8246223"/>
          </a:xfrm>
          <a:prstGeom prst="rect">
            <a:avLst/>
          </a:prstGeom>
        </p:spPr>
        <p:txBody>
          <a:bodyPr/>
          <a:lstStyle/>
          <a:p>
            <a:pPr marL="185165" indent="-185165" defTabSz="668655">
              <a:spcBef>
                <a:spcPts val="1400"/>
              </a:spcBef>
              <a:buSzPct val="100000"/>
              <a:buChar char="•"/>
              <a:defRPr spc="-44" sz="4455"/>
            </a:pPr>
            <a14:m>
              <m:oMath>
                <m:limUpp>
                  <m:e>
                    <m:sSub>
                      <m:e>
                        <m:r>
                          <a:rPr xmlns:a="http://schemas.openxmlformats.org/drawingml/2006/main" sz="5350" i="1">
                            <a:solidFill>
                              <a:srgbClr val="000000"/>
                            </a:solidFill>
                            <a:latin typeface="Cambria Math" panose="02040503050406030204" pitchFamily="18" charset="0"/>
                          </a:rPr>
                          <m:t>F</m:t>
                        </m:r>
                      </m:e>
                      <m:sub>
                        <m:r>
                          <a:rPr xmlns:a="http://schemas.openxmlformats.org/drawingml/2006/main" sz="5350" i="1">
                            <a:solidFill>
                              <a:srgbClr val="000000"/>
                            </a:solidFill>
                            <a:latin typeface="Cambria Math" panose="02040503050406030204" pitchFamily="18" charset="0"/>
                          </a:rPr>
                          <m:t>f</m:t>
                        </m:r>
                        <m:r>
                          <a:rPr xmlns:a="http://schemas.openxmlformats.org/drawingml/2006/main" sz="5350" i="1">
                            <a:solidFill>
                              <a:srgbClr val="000000"/>
                            </a:solidFill>
                            <a:latin typeface="Cambria Math" panose="02040503050406030204" pitchFamily="18" charset="0"/>
                          </a:rPr>
                          <m:t>r</m:t>
                        </m:r>
                      </m:sub>
                    </m:sSub>
                  </m:e>
                  <m:lim>
                    <m:r>
                      <a:rPr xmlns:a="http://schemas.openxmlformats.org/drawingml/2006/main" sz="5350" i="1">
                        <a:solidFill>
                          <a:srgbClr val="000000"/>
                        </a:solidFill>
                        <a:latin typeface="Cambria Math" panose="02040503050406030204" pitchFamily="18" charset="0"/>
                      </a:rPr>
                      <m:t>⃗</m:t>
                    </m:r>
                  </m:lim>
                </m:limUpp>
              </m:oMath>
            </a14:m>
            <a:r>
              <a:t> and </a:t>
            </a:r>
            <a14:m>
              <m:oMath>
                <m:limUpp>
                  <m:e>
                    <m:r>
                      <a:rPr xmlns:a="http://schemas.openxmlformats.org/drawingml/2006/main" sz="4800" i="1">
                        <a:solidFill>
                          <a:srgbClr val="000000"/>
                        </a:solidFill>
                        <a:latin typeface="Cambria Math" panose="02040503050406030204" pitchFamily="18" charset="0"/>
                      </a:rPr>
                      <m:t>N</m:t>
                    </m:r>
                  </m:e>
                  <m:lim>
                    <m:r>
                      <a:rPr xmlns:a="http://schemas.openxmlformats.org/drawingml/2006/main" sz="4800" i="1">
                        <a:solidFill>
                          <a:srgbClr val="000000"/>
                        </a:solidFill>
                        <a:latin typeface="Cambria Math" panose="02040503050406030204" pitchFamily="18" charset="0"/>
                      </a:rPr>
                      <m:t>⃗</m:t>
                    </m:r>
                  </m:lim>
                </m:limUpp>
              </m:oMath>
            </a14:m>
            <a:r>
              <a:t> are the friction and normal reaction acting at the points of contact with the ground</a:t>
            </a:r>
          </a:p>
          <a:p>
            <a:pPr marL="185165" indent="-185165" defTabSz="668655">
              <a:spcBef>
                <a:spcPts val="1400"/>
              </a:spcBef>
              <a:buSzPct val="100000"/>
              <a:buChar char="•"/>
              <a:defRPr spc="-44" sz="4455"/>
            </a:pPr>
            <a:r>
              <a:t>To compute these forces the dynamics at the point of contact need to be considered</a:t>
            </a:r>
          </a:p>
          <a:p>
            <a:pPr marL="185165" indent="-185165" defTabSz="668655">
              <a:spcBef>
                <a:spcPts val="1400"/>
              </a:spcBef>
              <a:buSzPct val="100000"/>
              <a:buChar char="•"/>
              <a:defRPr spc="-44" sz="4455"/>
            </a:pPr>
            <a:r>
              <a:t>For a successful walking motion, there must be no slipping at the point of contact</a:t>
            </a:r>
          </a:p>
          <a:p>
            <a:pPr marL="185165" indent="-185165" defTabSz="668655">
              <a:spcBef>
                <a:spcPts val="1400"/>
              </a:spcBef>
              <a:buSzPct val="100000"/>
              <a:buChar char="•"/>
              <a:defRPr spc="-44" sz="4455"/>
            </a:pPr>
            <a:r>
              <a:t>Thus, we need to solve for equilibrium conditions there</a:t>
            </a:r>
          </a:p>
        </p:txBody>
      </p:sp>
      <p:sp>
        <p:nvSpPr>
          <p:cNvPr id="362" name="Equation"/>
          <p:cNvSpPr txBox="1"/>
          <p:nvPr/>
        </p:nvSpPr>
        <p:spPr>
          <a:xfrm>
            <a:off x="16322385" y="2263886"/>
            <a:ext cx="3875174" cy="174098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limLow>
                        <m:e>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i</m:t>
                          </m:r>
                        </m:lim>
                      </m:limLow>
                    </m:e>
                    <m:lim>
                      <m:r>
                        <a:rPr xmlns:a="http://schemas.openxmlformats.org/drawingml/2006/main" sz="4800" i="1">
                          <a:solidFill>
                            <a:srgbClr val="000000"/>
                          </a:solidFill>
                          <a:latin typeface="Cambria Math" panose="02040503050406030204" pitchFamily="18" charset="0"/>
                        </a:rPr>
                        <m:t>k</m:t>
                      </m:r>
                    </m:lim>
                  </m:limUpp>
                  <m:sSub>
                    <m:e>
                      <m:r>
                        <a:rPr xmlns:a="http://schemas.openxmlformats.org/drawingml/2006/main" sz="4800" i="1">
                          <a:solidFill>
                            <a:srgbClr val="000000"/>
                          </a:solidFill>
                          <a:latin typeface="Cambria Math" panose="02040503050406030204" pitchFamily="18" charset="0"/>
                        </a:rPr>
                        <m:t>N</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r>
                    <a:rPr xmlns:a="http://schemas.openxmlformats.org/drawingml/2006/main" sz="4800" i="1">
                      <a:solidFill>
                        <a:srgbClr val="000000"/>
                      </a:solidFill>
                      <a:latin typeface="Cambria Math" panose="02040503050406030204" pitchFamily="18" charset="0"/>
                    </a:rPr>
                    <m:t>g</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63" name="where k is the number of legs in contact with the group"/>
          <p:cNvSpPr txBox="1"/>
          <p:nvPr/>
        </p:nvSpPr>
        <p:spPr>
          <a:xfrm>
            <a:off x="13628701" y="4294884"/>
            <a:ext cx="9262542"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where k is the number of legs in contact with the group</a:t>
            </a:r>
          </a:p>
        </p:txBody>
      </p:sp>
      <p:sp>
        <p:nvSpPr>
          <p:cNvPr id="364" name="Equation"/>
          <p:cNvSpPr txBox="1"/>
          <p:nvPr/>
        </p:nvSpPr>
        <p:spPr>
          <a:xfrm>
            <a:off x="16617636" y="6429678"/>
            <a:ext cx="3284671" cy="65451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65" name="This is the condition of no slipping at the point of contact with the ground"/>
          <p:cNvSpPr txBox="1"/>
          <p:nvPr/>
        </p:nvSpPr>
        <p:spPr>
          <a:xfrm>
            <a:off x="13872706" y="7430730"/>
            <a:ext cx="9262542"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This is the condition of no slipping at the point of contact with the ground</a:t>
            </a:r>
          </a:p>
        </p:txBody>
      </p:sp>
      <p:sp>
        <p:nvSpPr>
          <p:cNvPr id="366" name="Equation"/>
          <p:cNvSpPr txBox="1"/>
          <p:nvPr/>
        </p:nvSpPr>
        <p:spPr>
          <a:xfrm>
            <a:off x="16777326" y="9892132"/>
            <a:ext cx="3431173" cy="89048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limUpp>
                    <m:e>
                      <m:r>
                        <a:rPr xmlns:a="http://schemas.openxmlformats.org/drawingml/2006/main" sz="4800" i="1">
                          <a:solidFill>
                            <a:srgbClr val="000000"/>
                          </a:solidFill>
                          <a:latin typeface="Cambria Math" panose="02040503050406030204" pitchFamily="18" charset="0"/>
                        </a:rPr>
                        <m:t>a</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67" name="The sum of all frictional forces are responsible for the horizontal acceleration   of the quadruped"/>
          <p:cNvSpPr txBox="1"/>
          <p:nvPr/>
        </p:nvSpPr>
        <p:spPr>
          <a:xfrm>
            <a:off x="13872706" y="11047686"/>
            <a:ext cx="9262542" cy="22658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sum of all frictional forces are responsible for the horizontal acceleration </a:t>
            </a:r>
            <a14:m>
              <m:oMath>
                <m:r>
                  <a:rPr xmlns:a="http://schemas.openxmlformats.org/drawingml/2006/main" sz="6300" i="1">
                    <a:solidFill>
                      <a:srgbClr val="000000"/>
                    </a:solidFill>
                    <a:latin typeface="Cambria Math" panose="02040503050406030204" pitchFamily="18" charset="0"/>
                  </a:rPr>
                  <m:t>a</m:t>
                </m:r>
              </m:oMath>
            </a14:m>
            <a:r>
              <a:t> of the quadruped</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Calculating Stability Criteria"/>
          <p:cNvSpPr txBox="1"/>
          <p:nvPr>
            <p:ph type="title"/>
          </p:nvPr>
        </p:nvSpPr>
        <p:spPr>
          <a:prstGeom prst="rect">
            <a:avLst/>
          </a:prstGeom>
        </p:spPr>
        <p:txBody>
          <a:bodyPr/>
          <a:lstStyle/>
          <a:p>
            <a:pPr/>
            <a:r>
              <a:t>Calculating Stability Criteria</a:t>
            </a:r>
          </a:p>
        </p:txBody>
      </p:sp>
      <p:sp>
        <p:nvSpPr>
          <p:cNvPr id="370" name="Calculating Inertial Force and Moment at COM"/>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Inertial Force and Moment at COM</a:t>
            </a:r>
          </a:p>
        </p:txBody>
      </p:sp>
      <p:sp>
        <p:nvSpPr>
          <p:cNvPr id="371" name="The Inertial Force at the COM is given by  , where   is the acceleration of the COM…"/>
          <p:cNvSpPr txBox="1"/>
          <p:nvPr>
            <p:ph type="body" idx="1"/>
          </p:nvPr>
        </p:nvSpPr>
        <p:spPr>
          <a:prstGeom prst="rect">
            <a:avLst/>
          </a:prstGeom>
        </p:spPr>
        <p:txBody>
          <a:bodyPr/>
          <a:lstStyle/>
          <a:p>
            <a:pPr marL="228600" indent="-228600">
              <a:buSzPct val="100000"/>
              <a:buChar char="•"/>
            </a:pPr>
            <a:r>
              <a:t>The Inertial Force at the COM is given by </a:t>
            </a:r>
            <a14:m>
              <m:oMath>
                <m:r>
                  <a:rPr xmlns:a="http://schemas.openxmlformats.org/drawingml/2006/main" sz="6350" i="1">
                    <a:solidFill>
                      <a:srgbClr val="000000"/>
                    </a:solidFill>
                    <a:latin typeface="Cambria Math" panose="02040503050406030204" pitchFamily="18" charset="0"/>
                  </a:rPr>
                  <m:t>m</m:t>
                </m:r>
                <m:limUpp>
                  <m:e>
                    <m:r>
                      <a:rPr xmlns:a="http://schemas.openxmlformats.org/drawingml/2006/main" sz="6350" i="1">
                        <a:solidFill>
                          <a:srgbClr val="000000"/>
                        </a:solidFill>
                        <a:latin typeface="Cambria Math" panose="02040503050406030204" pitchFamily="18" charset="0"/>
                      </a:rPr>
                      <m:t>a</m:t>
                    </m:r>
                  </m:e>
                  <m:lim>
                    <m:r>
                      <a:rPr xmlns:a="http://schemas.openxmlformats.org/drawingml/2006/main" sz="6350" i="1">
                        <a:solidFill>
                          <a:srgbClr val="000000"/>
                        </a:solidFill>
                        <a:latin typeface="Cambria Math" panose="02040503050406030204" pitchFamily="18" charset="0"/>
                      </a:rPr>
                      <m:t>⃗</m:t>
                    </m:r>
                  </m:lim>
                </m:limUpp>
              </m:oMath>
            </a14:m>
            <a:r>
              <a:t>, where </a:t>
            </a:r>
            <a14:m>
              <m:oMath>
                <m:limUpp>
                  <m:e>
                    <m:r>
                      <a:rPr xmlns:a="http://schemas.openxmlformats.org/drawingml/2006/main" sz="6050" i="1">
                        <a:solidFill>
                          <a:srgbClr val="000000"/>
                        </a:solidFill>
                        <a:latin typeface="Cambria Math" panose="02040503050406030204" pitchFamily="18" charset="0"/>
                      </a:rPr>
                      <m:t>a</m:t>
                    </m:r>
                  </m:e>
                  <m:lim>
                    <m:r>
                      <a:rPr xmlns:a="http://schemas.openxmlformats.org/drawingml/2006/main" sz="6050" i="1">
                        <a:solidFill>
                          <a:srgbClr val="000000"/>
                        </a:solidFill>
                        <a:latin typeface="Cambria Math" panose="02040503050406030204" pitchFamily="18" charset="0"/>
                      </a:rPr>
                      <m:t>⃗</m:t>
                    </m:r>
                  </m:lim>
                </m:limUpp>
              </m:oMath>
            </a14:m>
            <a:r>
              <a:t> is the acceleration of the COM</a:t>
            </a:r>
          </a:p>
          <a:p>
            <a:pPr marL="228600" indent="-228600">
              <a:buSzPct val="100000"/>
              <a:buChar char="•"/>
            </a:pPr>
            <a:r>
              <a:t>The Moment at COM is given by </a:t>
            </a:r>
            <a14:m>
              <m:oMath>
                <m:sSub>
                  <m:e>
                    <m:r>
                      <a:rPr xmlns:a="http://schemas.openxmlformats.org/drawingml/2006/main" sz="6600" i="1">
                        <a:solidFill>
                          <a:srgbClr val="000000"/>
                        </a:solidFill>
                        <a:latin typeface="Cambria Math" panose="02040503050406030204" pitchFamily="18" charset="0"/>
                      </a:rPr>
                      <m:t>I</m:t>
                    </m:r>
                  </m:e>
                  <m:sub>
                    <m:r>
                      <a:rPr xmlns:a="http://schemas.openxmlformats.org/drawingml/2006/main" sz="6600" i="1">
                        <a:solidFill>
                          <a:srgbClr val="000000"/>
                        </a:solidFill>
                        <a:latin typeface="Cambria Math" panose="02040503050406030204" pitchFamily="18" charset="0"/>
                      </a:rPr>
                      <m:t>R</m:t>
                    </m:r>
                  </m:sub>
                </m:sSub>
                <m:limUpp>
                  <m:e>
                    <m:sSub>
                      <m:e>
                        <m:r>
                          <a:rPr xmlns:a="http://schemas.openxmlformats.org/drawingml/2006/main" sz="6600" i="1">
                            <a:solidFill>
                              <a:srgbClr val="000000"/>
                            </a:solidFill>
                            <a:latin typeface="Cambria Math" panose="02040503050406030204" pitchFamily="18" charset="0"/>
                          </a:rPr>
                          <m:t>α</m:t>
                        </m:r>
                      </m:e>
                      <m:sub>
                        <m:r>
                          <a:rPr xmlns:a="http://schemas.openxmlformats.org/drawingml/2006/main" sz="6600" i="1">
                            <a:solidFill>
                              <a:srgbClr val="000000"/>
                            </a:solidFill>
                            <a:latin typeface="Cambria Math" panose="02040503050406030204" pitchFamily="18" charset="0"/>
                          </a:rPr>
                          <m:t>R</m:t>
                        </m:r>
                      </m:sub>
                    </m:sSub>
                  </m:e>
                  <m:lim>
                    <m:r>
                      <a:rPr xmlns:a="http://schemas.openxmlformats.org/drawingml/2006/main" sz="6600" i="1">
                        <a:solidFill>
                          <a:srgbClr val="000000"/>
                        </a:solidFill>
                        <a:latin typeface="Cambria Math" panose="02040503050406030204" pitchFamily="18" charset="0"/>
                      </a:rPr>
                      <m:t>⃗</m:t>
                    </m:r>
                  </m:lim>
                </m:limUpp>
              </m:oMath>
            </a14:m>
            <a:r>
              <a:t>, which is calculated by solving the dynamics of the quadruped</a:t>
            </a:r>
          </a:p>
          <a:p>
            <a:pPr marL="228600" indent="-228600">
              <a:buSzPct val="100000"/>
              <a:buChar char="•"/>
            </a:pPr>
            <a:r>
              <a:t>Once the Inertial Force and Moment at the COM are known, the modified ZMP can computed using the method proposed in [2], which can then be used to compute the stability criteria</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Solving Quadruped Dynamics"/>
          <p:cNvSpPr txBox="1"/>
          <p:nvPr>
            <p:ph type="title"/>
          </p:nvPr>
        </p:nvSpPr>
        <p:spPr>
          <a:prstGeom prst="rect">
            <a:avLst/>
          </a:prstGeom>
        </p:spPr>
        <p:txBody>
          <a:bodyPr/>
          <a:lstStyle/>
          <a:p>
            <a:pPr/>
            <a:r>
              <a:t>Solving Quadruped Dynamics</a:t>
            </a:r>
          </a:p>
        </p:txBody>
      </p:sp>
      <p:sp>
        <p:nvSpPr>
          <p:cNvPr id="374" name="Solving a system of linear equa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Solving a system of linear equations</a:t>
            </a:r>
          </a:p>
        </p:txBody>
      </p:sp>
      <p:sp>
        <p:nvSpPr>
          <p:cNvPr id="375" name="The dynamics equations of the quadruped together form a system of 69 equations and 69 variables…"/>
          <p:cNvSpPr txBox="1"/>
          <p:nvPr>
            <p:ph type="body" idx="1"/>
          </p:nvPr>
        </p:nvSpPr>
        <p:spPr>
          <a:prstGeom prst="rect">
            <a:avLst/>
          </a:prstGeom>
        </p:spPr>
        <p:txBody>
          <a:bodyPr/>
          <a:lstStyle/>
          <a:p>
            <a:pPr marL="228600" indent="-228600">
              <a:buSzPct val="100000"/>
              <a:buChar char="•"/>
            </a:pPr>
            <a:r>
              <a:t>The dynamics equations of the quadruped together form a system of 69 equations and 69 variables</a:t>
            </a:r>
          </a:p>
          <a:p>
            <a:pPr marL="228600" indent="-228600">
              <a:buSzPct val="100000"/>
              <a:buChar char="•"/>
            </a:pPr>
            <a14:m>
              <m:oMath>
                <m:r>
                  <a:rPr xmlns:a="http://schemas.openxmlformats.org/drawingml/2006/main" sz="6550" i="1">
                    <a:solidFill>
                      <a:srgbClr val="000000"/>
                    </a:solidFill>
                    <a:latin typeface="Cambria Math" panose="02040503050406030204" pitchFamily="18" charset="0"/>
                  </a:rPr>
                  <m:t>A</m:t>
                </m:r>
                <m:r>
                  <a:rPr xmlns:a="http://schemas.openxmlformats.org/drawingml/2006/main" sz="6550" i="1">
                    <a:solidFill>
                      <a:srgbClr val="000000"/>
                    </a:solidFill>
                    <a:latin typeface="Cambria Math" panose="02040503050406030204" pitchFamily="18" charset="0"/>
                  </a:rPr>
                  <m:t>X</m:t>
                </m:r>
                <m:r>
                  <a:rPr xmlns:a="http://schemas.openxmlformats.org/drawingml/2006/main" sz="6550" i="1">
                    <a:solidFill>
                      <a:srgbClr val="000000"/>
                    </a:solidFill>
                    <a:latin typeface="Cambria Math" panose="02040503050406030204" pitchFamily="18" charset="0"/>
                  </a:rPr>
                  <m:t>=</m:t>
                </m:r>
                <m:r>
                  <a:rPr xmlns:a="http://schemas.openxmlformats.org/drawingml/2006/main" sz="6550" i="1">
                    <a:solidFill>
                      <a:srgbClr val="000000"/>
                    </a:solidFill>
                    <a:latin typeface="Cambria Math" panose="02040503050406030204" pitchFamily="18" charset="0"/>
                  </a:rPr>
                  <m:t>B</m:t>
                </m:r>
              </m:oMath>
            </a14:m>
            <a:r>
              <a:t> is a system of linear equations with </a:t>
            </a:r>
            <a14:m>
              <m:oMath>
                <m:r>
                  <a:rPr xmlns:a="http://schemas.openxmlformats.org/drawingml/2006/main" sz="5900" i="1">
                    <a:solidFill>
                      <a:srgbClr val="000000"/>
                    </a:solidFill>
                    <a:latin typeface="Cambria Math" panose="02040503050406030204" pitchFamily="18" charset="0"/>
                  </a:rPr>
                  <m:t>X</m:t>
                </m:r>
              </m:oMath>
            </a14:m>
            <a:r>
              <a:t> being the vector of the unknowns, </a:t>
            </a:r>
            <a14:m>
              <m:oMath>
                <m:r>
                  <a:rPr xmlns:a="http://schemas.openxmlformats.org/drawingml/2006/main" sz="6550" i="1">
                    <a:solidFill>
                      <a:srgbClr val="000000"/>
                    </a:solidFill>
                    <a:latin typeface="Cambria Math" panose="02040503050406030204" pitchFamily="18" charset="0"/>
                  </a:rPr>
                  <m:t>A</m:t>
                </m:r>
              </m:oMath>
            </a14:m>
            <a:r>
              <a:t> the matrix of coefficients and </a:t>
            </a:r>
            <a14:m>
              <m:oMath>
                <m:r>
                  <a:rPr xmlns:a="http://schemas.openxmlformats.org/drawingml/2006/main" sz="6750" i="1">
                    <a:solidFill>
                      <a:srgbClr val="000000"/>
                    </a:solidFill>
                    <a:latin typeface="Cambria Math" panose="02040503050406030204" pitchFamily="18" charset="0"/>
                  </a:rPr>
                  <m:t>B</m:t>
                </m:r>
              </m:oMath>
            </a14:m>
            <a:r>
              <a:t> the constants</a:t>
            </a:r>
          </a:p>
          <a:p>
            <a:pPr marL="228600" indent="-228600">
              <a:buSzPct val="100000"/>
              <a:buChar char="•"/>
            </a:pPr>
            <a14:m>
              <m:oMath>
                <m:r>
                  <a:rPr xmlns:a="http://schemas.openxmlformats.org/drawingml/2006/main" sz="6600" i="1">
                    <a:solidFill>
                      <a:srgbClr val="000000"/>
                    </a:solidFill>
                    <a:latin typeface="Cambria Math" panose="02040503050406030204" pitchFamily="18" charset="0"/>
                  </a:rPr>
                  <m:t>X</m:t>
                </m:r>
                <m:r>
                  <a:rPr xmlns:a="http://schemas.openxmlformats.org/drawingml/2006/main" sz="6600" i="1">
                    <a:solidFill>
                      <a:srgbClr val="000000"/>
                    </a:solidFill>
                    <a:latin typeface="Cambria Math" panose="02040503050406030204" pitchFamily="18" charset="0"/>
                  </a:rPr>
                  <m:t>=</m:t>
                </m:r>
                <m:sSup>
                  <m:e>
                    <m:r>
                      <a:rPr xmlns:a="http://schemas.openxmlformats.org/drawingml/2006/main" sz="6600" i="1">
                        <a:solidFill>
                          <a:srgbClr val="000000"/>
                        </a:solidFill>
                        <a:latin typeface="Cambria Math" panose="02040503050406030204" pitchFamily="18" charset="0"/>
                      </a:rPr>
                      <m:t>A</m:t>
                    </m:r>
                  </m:e>
                  <m:sup>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1</m:t>
                    </m:r>
                  </m:sup>
                </m:sSup>
                <m:r>
                  <a:rPr xmlns:a="http://schemas.openxmlformats.org/drawingml/2006/main" sz="6600" i="1">
                    <a:solidFill>
                      <a:srgbClr val="000000"/>
                    </a:solidFill>
                    <a:latin typeface="Cambria Math" panose="02040503050406030204" pitchFamily="18" charset="0"/>
                  </a:rPr>
                  <m:t>B</m:t>
                </m:r>
              </m:oMath>
            </a14:m>
            <a:r>
              <a:t> gives the solution to the aforementioned system of linear equations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olving Quadruped Dynamics"/>
          <p:cNvSpPr txBox="1"/>
          <p:nvPr>
            <p:ph type="title"/>
          </p:nvPr>
        </p:nvSpPr>
        <p:spPr>
          <a:prstGeom prst="rect">
            <a:avLst/>
          </a:prstGeom>
        </p:spPr>
        <p:txBody>
          <a:bodyPr/>
          <a:lstStyle/>
          <a:p>
            <a:pPr/>
            <a:r>
              <a:t>Solving Quadruped Dynamics</a:t>
            </a:r>
          </a:p>
        </p:txBody>
      </p:sp>
      <p:sp>
        <p:nvSpPr>
          <p:cNvPr id="378" name="Solving a system of linear equa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Solving a system of linear equations</a:t>
            </a:r>
          </a:p>
        </p:txBody>
      </p:sp>
      <p:sp>
        <p:nvSpPr>
          <p:cNvPr id="379" name="Some simplifying assumptions were made to formulate the system of linear equations…"/>
          <p:cNvSpPr txBox="1"/>
          <p:nvPr>
            <p:ph type="body" idx="1"/>
          </p:nvPr>
        </p:nvSpPr>
        <p:spPr>
          <a:prstGeom prst="rect">
            <a:avLst/>
          </a:prstGeom>
        </p:spPr>
        <p:txBody>
          <a:bodyPr/>
          <a:lstStyle/>
          <a:p>
            <a:pPr lvl="4" marL="185165" indent="-185165" defTabSz="668655">
              <a:spcBef>
                <a:spcPts val="1400"/>
              </a:spcBef>
              <a:buSzPct val="100000"/>
              <a:buChar char="•"/>
              <a:defRPr spc="-44" sz="4455"/>
            </a:pPr>
            <a:r>
              <a:t>Some simplifying assumptions were made to formulate the system of linear equations</a:t>
            </a:r>
          </a:p>
          <a:p>
            <a:pPr lvl="4" marL="2540889" indent="-565784" defTabSz="668655">
              <a:spcBef>
                <a:spcPts val="1400"/>
              </a:spcBef>
              <a:buSzPct val="123000"/>
              <a:buChar char="•"/>
              <a:defRPr spc="-44" sz="4455"/>
            </a:pPr>
            <a:r>
              <a:t>A binary factor </a:t>
            </a:r>
            <a14:m>
              <m:oMath>
                <m:sSub>
                  <m:e>
                    <m:r>
                      <a:rPr xmlns:a="http://schemas.openxmlformats.org/drawingml/2006/main" sz="5650" i="1">
                        <a:solidFill>
                          <a:srgbClr val="000000"/>
                        </a:solidFill>
                        <a:latin typeface="Cambria Math" panose="02040503050406030204" pitchFamily="18" charset="0"/>
                      </a:rPr>
                      <m:t>γ</m:t>
                    </m:r>
                  </m:e>
                  <m:sub>
                    <m:r>
                      <a:rPr xmlns:a="http://schemas.openxmlformats.org/drawingml/2006/main" sz="5650" i="1">
                        <a:solidFill>
                          <a:srgbClr val="000000"/>
                        </a:solidFill>
                        <a:latin typeface="Cambria Math" panose="02040503050406030204" pitchFamily="18" charset="0"/>
                      </a:rPr>
                      <m:t>i</m:t>
                    </m:r>
                  </m:sub>
                </m:sSub>
              </m:oMath>
            </a14:m>
            <a:r>
              <a:t> was introduced for each leg. If </a:t>
            </a:r>
            <a14:m>
              <m:oMath>
                <m:sSub>
                  <m:e>
                    <m:r>
                      <a:rPr xmlns:a="http://schemas.openxmlformats.org/drawingml/2006/main" sz="5450" i="1">
                        <a:solidFill>
                          <a:srgbClr val="000000"/>
                        </a:solidFill>
                        <a:latin typeface="Cambria Math" panose="02040503050406030204" pitchFamily="18" charset="0"/>
                      </a:rPr>
                      <m:t>γ</m:t>
                    </m:r>
                  </m:e>
                  <m:sub>
                    <m:r>
                      <a:rPr xmlns:a="http://schemas.openxmlformats.org/drawingml/2006/main" sz="5450" i="1">
                        <a:solidFill>
                          <a:srgbClr val="000000"/>
                        </a:solidFill>
                        <a:latin typeface="Cambria Math" panose="02040503050406030204" pitchFamily="18" charset="0"/>
                      </a:rPr>
                      <m:t>i</m:t>
                    </m:r>
                  </m:sub>
                </m:sSub>
                <m:r>
                  <a:rPr xmlns:a="http://schemas.openxmlformats.org/drawingml/2006/main" sz="5450" i="1">
                    <a:solidFill>
                      <a:srgbClr val="000000"/>
                    </a:solidFill>
                    <a:latin typeface="Cambria Math" panose="02040503050406030204" pitchFamily="18" charset="0"/>
                  </a:rPr>
                  <m:t>=</m:t>
                </m:r>
                <m:r>
                  <a:rPr xmlns:a="http://schemas.openxmlformats.org/drawingml/2006/main" sz="5450" i="1">
                    <a:solidFill>
                      <a:srgbClr val="000000"/>
                    </a:solidFill>
                    <a:latin typeface="Cambria Math" panose="02040503050406030204" pitchFamily="18" charset="0"/>
                  </a:rPr>
                  <m:t>0</m:t>
                </m:r>
              </m:oMath>
            </a14:m>
            <a:r>
              <a:t> there is no contact with the ground at the leg, else there is contact</a:t>
            </a:r>
          </a:p>
          <a:p>
            <a:pPr lvl="4" marL="2540889" indent="-565784" defTabSz="668655">
              <a:spcBef>
                <a:spcPts val="1400"/>
              </a:spcBef>
              <a:buSzPct val="123000"/>
              <a:buChar char="•"/>
              <a:defRPr spc="-44" sz="4455"/>
            </a:pPr>
            <a:r>
              <a:t>If </a:t>
            </a:r>
            <a14:m>
              <m:oMath>
                <m:sSub>
                  <m:e>
                    <m:r>
                      <a:rPr xmlns:a="http://schemas.openxmlformats.org/drawingml/2006/main" sz="5400" i="1">
                        <a:solidFill>
                          <a:srgbClr val="000000"/>
                        </a:solidFill>
                        <a:latin typeface="Cambria Math" panose="02040503050406030204" pitchFamily="18" charset="0"/>
                      </a:rPr>
                      <m:t>γ</m:t>
                    </m:r>
                  </m:e>
                  <m:sub>
                    <m:r>
                      <a:rPr xmlns:a="http://schemas.openxmlformats.org/drawingml/2006/main" sz="5400" i="1">
                        <a:solidFill>
                          <a:srgbClr val="000000"/>
                        </a:solidFill>
                        <a:latin typeface="Cambria Math" panose="02040503050406030204" pitchFamily="18" charset="0"/>
                      </a:rPr>
                      <m:t>i</m:t>
                    </m:r>
                  </m:sub>
                </m:sSub>
                <m:r>
                  <a:rPr xmlns:a="http://schemas.openxmlformats.org/drawingml/2006/main" sz="5400" i="1">
                    <a:solidFill>
                      <a:srgbClr val="000000"/>
                    </a:solidFill>
                    <a:latin typeface="Cambria Math" panose="02040503050406030204" pitchFamily="18" charset="0"/>
                  </a:rPr>
                  <m:t>=</m:t>
                </m:r>
                <m:sSub>
                  <m:e>
                    <m:r>
                      <a:rPr xmlns:a="http://schemas.openxmlformats.org/drawingml/2006/main" sz="5400" i="1">
                        <a:solidFill>
                          <a:srgbClr val="000000"/>
                        </a:solidFill>
                        <a:latin typeface="Cambria Math" panose="02040503050406030204" pitchFamily="18" charset="0"/>
                      </a:rPr>
                      <m:t>γ</m:t>
                    </m:r>
                  </m:e>
                  <m:sub>
                    <m:r>
                      <a:rPr xmlns:a="http://schemas.openxmlformats.org/drawingml/2006/main" sz="5400" i="1">
                        <a:solidFill>
                          <a:srgbClr val="000000"/>
                        </a:solidFill>
                        <a:latin typeface="Cambria Math" panose="02040503050406030204" pitchFamily="18" charset="0"/>
                      </a:rPr>
                      <m:t>j</m:t>
                    </m:r>
                  </m:sub>
                </m:sSub>
                <m:r>
                  <a:rPr xmlns:a="http://schemas.openxmlformats.org/drawingml/2006/main" sz="5400" i="1">
                    <a:solidFill>
                      <a:srgbClr val="000000"/>
                    </a:solidFill>
                    <a:latin typeface="Cambria Math" panose="02040503050406030204" pitchFamily="18" charset="0"/>
                  </a:rPr>
                  <m:t>=</m:t>
                </m:r>
                <m:r>
                  <a:rPr xmlns:a="http://schemas.openxmlformats.org/drawingml/2006/main" sz="5400" i="1">
                    <a:solidFill>
                      <a:srgbClr val="000000"/>
                    </a:solidFill>
                    <a:latin typeface="Cambria Math" panose="02040503050406030204" pitchFamily="18" charset="0"/>
                  </a:rPr>
                  <m:t>0</m:t>
                </m:r>
              </m:oMath>
            </a14:m>
            <a:r>
              <a:t>, then </a:t>
            </a:r>
            <a14:m>
              <m:oMath>
                <m:sSub>
                  <m:e>
                    <m:r>
                      <a:rPr xmlns:a="http://schemas.openxmlformats.org/drawingml/2006/main" sz="5350" i="1">
                        <a:solidFill>
                          <a:srgbClr val="000000"/>
                        </a:solidFill>
                        <a:latin typeface="Cambria Math" panose="02040503050406030204" pitchFamily="18" charset="0"/>
                      </a:rPr>
                      <m:t>N</m:t>
                    </m:r>
                  </m:e>
                  <m:sub>
                    <m:r>
                      <a:rPr xmlns:a="http://schemas.openxmlformats.org/drawingml/2006/main" sz="5350" i="1">
                        <a:solidFill>
                          <a:srgbClr val="000000"/>
                        </a:solidFill>
                        <a:latin typeface="Cambria Math" panose="02040503050406030204" pitchFamily="18" charset="0"/>
                      </a:rPr>
                      <m:t>i</m:t>
                    </m:r>
                  </m:sub>
                </m:sSub>
                <m:r>
                  <a:rPr xmlns:a="http://schemas.openxmlformats.org/drawingml/2006/main" sz="5350" i="1">
                    <a:solidFill>
                      <a:srgbClr val="000000"/>
                    </a:solidFill>
                    <a:latin typeface="Cambria Math" panose="02040503050406030204" pitchFamily="18" charset="0"/>
                  </a:rPr>
                  <m:t>=</m:t>
                </m:r>
                <m:sSub>
                  <m:e>
                    <m:r>
                      <a:rPr xmlns:a="http://schemas.openxmlformats.org/drawingml/2006/main" sz="5350" i="1">
                        <a:solidFill>
                          <a:srgbClr val="000000"/>
                        </a:solidFill>
                        <a:latin typeface="Cambria Math" panose="02040503050406030204" pitchFamily="18" charset="0"/>
                      </a:rPr>
                      <m:t>N</m:t>
                    </m:r>
                  </m:e>
                  <m:sub>
                    <m:r>
                      <a:rPr xmlns:a="http://schemas.openxmlformats.org/drawingml/2006/main" sz="5350" i="1">
                        <a:solidFill>
                          <a:srgbClr val="000000"/>
                        </a:solidFill>
                        <a:latin typeface="Cambria Math" panose="02040503050406030204" pitchFamily="18" charset="0"/>
                      </a:rPr>
                      <m:t>j</m:t>
                    </m:r>
                  </m:sub>
                </m:sSub>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0</m:t>
                </m:r>
              </m:oMath>
            </a14:m>
            <a:r>
              <a:t>.</a:t>
            </a:r>
          </a:p>
          <a:p>
            <a:pPr lvl="4" marL="2540889" indent="-565784" defTabSz="668655">
              <a:spcBef>
                <a:spcPts val="1400"/>
              </a:spcBef>
              <a:buSzPct val="123000"/>
              <a:buChar char="•"/>
              <a:defRPr spc="-44" sz="4455"/>
            </a:pPr>
            <a:r>
              <a:t>If </a:t>
            </a:r>
            <a14:m>
              <m:oMath>
                <m:sSub>
                  <m:e>
                    <m:r>
                      <a:rPr xmlns:a="http://schemas.openxmlformats.org/drawingml/2006/main" sz="5500" i="1">
                        <a:solidFill>
                          <a:srgbClr val="000000"/>
                        </a:solidFill>
                        <a:latin typeface="Cambria Math" panose="02040503050406030204" pitchFamily="18" charset="0"/>
                      </a:rPr>
                      <m:t>γ</m:t>
                    </m:r>
                  </m:e>
                  <m:sub>
                    <m:r>
                      <a:rPr xmlns:a="http://schemas.openxmlformats.org/drawingml/2006/main" sz="5500" i="1">
                        <a:solidFill>
                          <a:srgbClr val="000000"/>
                        </a:solidFill>
                        <a:latin typeface="Cambria Math" panose="02040503050406030204" pitchFamily="18" charset="0"/>
                      </a:rPr>
                      <m:t>i</m:t>
                    </m:r>
                  </m:sub>
                </m:sSub>
                <m:r>
                  <a:rPr xmlns:a="http://schemas.openxmlformats.org/drawingml/2006/main" sz="5500" i="1">
                    <a:solidFill>
                      <a:srgbClr val="000000"/>
                    </a:solidFill>
                    <a:latin typeface="Cambria Math" panose="02040503050406030204" pitchFamily="18" charset="0"/>
                  </a:rPr>
                  <m:t>=</m:t>
                </m:r>
                <m:sSub>
                  <m:e>
                    <m:r>
                      <a:rPr xmlns:a="http://schemas.openxmlformats.org/drawingml/2006/main" sz="5500" i="1">
                        <a:solidFill>
                          <a:srgbClr val="000000"/>
                        </a:solidFill>
                        <a:latin typeface="Cambria Math" panose="02040503050406030204" pitchFamily="18" charset="0"/>
                      </a:rPr>
                      <m:t>γ</m:t>
                    </m:r>
                  </m:e>
                  <m:sub>
                    <m:r>
                      <a:rPr xmlns:a="http://schemas.openxmlformats.org/drawingml/2006/main" sz="5500" i="1">
                        <a:solidFill>
                          <a:srgbClr val="000000"/>
                        </a:solidFill>
                        <a:latin typeface="Cambria Math" panose="02040503050406030204" pitchFamily="18" charset="0"/>
                      </a:rPr>
                      <m:t>j</m:t>
                    </m:r>
                  </m:sub>
                </m:sSub>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1</m:t>
                </m:r>
              </m:oMath>
            </a14:m>
            <a:r>
              <a:t>, then </a:t>
            </a:r>
            <a14:m>
              <m:oMath>
                <m:sSub>
                  <m:e>
                    <m:r>
                      <a:rPr xmlns:a="http://schemas.openxmlformats.org/drawingml/2006/main" sz="5350" i="1">
                        <a:solidFill>
                          <a:srgbClr val="000000"/>
                        </a:solidFill>
                        <a:latin typeface="Cambria Math" panose="02040503050406030204" pitchFamily="18" charset="0"/>
                      </a:rPr>
                      <m:t>N</m:t>
                    </m:r>
                  </m:e>
                  <m:sub>
                    <m:r>
                      <a:rPr xmlns:a="http://schemas.openxmlformats.org/drawingml/2006/main" sz="5350" i="1">
                        <a:solidFill>
                          <a:srgbClr val="000000"/>
                        </a:solidFill>
                        <a:latin typeface="Cambria Math" panose="02040503050406030204" pitchFamily="18" charset="0"/>
                      </a:rPr>
                      <m:t>i</m:t>
                    </m:r>
                  </m:sub>
                </m:sSub>
                <m:r>
                  <a:rPr xmlns:a="http://schemas.openxmlformats.org/drawingml/2006/main" sz="5350" i="1">
                    <a:solidFill>
                      <a:srgbClr val="000000"/>
                    </a:solidFill>
                    <a:latin typeface="Cambria Math" panose="02040503050406030204" pitchFamily="18" charset="0"/>
                  </a:rPr>
                  <m:t>=</m:t>
                </m:r>
                <m:sSub>
                  <m:e>
                    <m:r>
                      <a:rPr xmlns:a="http://schemas.openxmlformats.org/drawingml/2006/main" sz="5350" i="1">
                        <a:solidFill>
                          <a:srgbClr val="000000"/>
                        </a:solidFill>
                        <a:latin typeface="Cambria Math" panose="02040503050406030204" pitchFamily="18" charset="0"/>
                      </a:rPr>
                      <m:t>N</m:t>
                    </m:r>
                  </m:e>
                  <m:sub>
                    <m:r>
                      <a:rPr xmlns:a="http://schemas.openxmlformats.org/drawingml/2006/main" sz="5350" i="1">
                        <a:solidFill>
                          <a:srgbClr val="000000"/>
                        </a:solidFill>
                        <a:latin typeface="Cambria Math" panose="02040503050406030204" pitchFamily="18" charset="0"/>
                      </a:rPr>
                      <m:t>j</m:t>
                    </m:r>
                  </m:sub>
                </m:sSub>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0</m:t>
                </m:r>
              </m:oMath>
            </a14:m>
          </a:p>
          <a:p>
            <a:pPr lvl="4" marL="2540889" indent="-565784" defTabSz="668655">
              <a:spcBef>
                <a:spcPts val="1400"/>
              </a:spcBef>
              <a:buSzPct val="123000"/>
              <a:buChar char="•"/>
              <a:defRPr spc="-44" sz="4455"/>
            </a:pPr>
            <a:r>
              <a:t>The resistive force at the hip joint is given by </a:t>
            </a:r>
            <a14:m>
              <m:oMath>
                <m:sSub>
                  <m:e>
                    <m:r>
                      <a:rPr xmlns:a="http://schemas.openxmlformats.org/drawingml/2006/main" sz="5750" i="1">
                        <a:solidFill>
                          <a:srgbClr val="000000"/>
                        </a:solidFill>
                        <a:latin typeface="Cambria Math" panose="02040503050406030204" pitchFamily="18" charset="0"/>
                      </a:rPr>
                      <m:t>ϵ</m:t>
                    </m:r>
                  </m:e>
                  <m:sub>
                    <m:r>
                      <a:rPr xmlns:a="http://schemas.openxmlformats.org/drawingml/2006/main" sz="5750" i="1">
                        <a:solidFill>
                          <a:srgbClr val="000000"/>
                        </a:solidFill>
                        <a:latin typeface="Cambria Math" panose="02040503050406030204" pitchFamily="18" charset="0"/>
                      </a:rPr>
                      <m:t>i</m:t>
                    </m:r>
                  </m:sub>
                </m:sSub>
              </m:oMath>
            </a14:m>
            <a:r>
              <a:t> when leg </a:t>
            </a:r>
            <a14:m>
              <m:oMath>
                <m:r>
                  <a:rPr xmlns:a="http://schemas.openxmlformats.org/drawingml/2006/main" sz="6900" i="1">
                    <a:solidFill>
                      <a:srgbClr val="000000"/>
                    </a:solidFill>
                    <a:latin typeface="Cambria Math" panose="02040503050406030204" pitchFamily="18" charset="0"/>
                  </a:rPr>
                  <m:t>i</m:t>
                </m:r>
              </m:oMath>
            </a14:m>
            <a:r>
              <a:t> is not in contact with the ground</a:t>
            </a:r>
          </a:p>
          <a:p>
            <a:pPr lvl="4" marL="2540889" indent="-565784" defTabSz="668655">
              <a:spcBef>
                <a:spcPts val="1400"/>
              </a:spcBef>
              <a:buSzPct val="123000"/>
              <a:buChar char="•"/>
              <a:defRPr spc="-44" sz="4455"/>
            </a:pPr>
            <a:r>
              <a:t>Movement is on a flat surface with coefficient of friction </a:t>
            </a:r>
            <a14:m>
              <m:oMath>
                <m:r>
                  <a:rPr xmlns:a="http://schemas.openxmlformats.org/drawingml/2006/main" sz="5450" i="1">
                    <a:solidFill>
                      <a:srgbClr val="000000"/>
                    </a:solidFill>
                    <a:latin typeface="Cambria Math" panose="02040503050406030204" pitchFamily="18" charset="0"/>
                  </a:rPr>
                  <m:t>μ</m:t>
                </m:r>
              </m:oMath>
            </a14:m>
          </a:p>
          <a:p>
            <a:pPr lvl="4" marL="2540889" indent="-565784" defTabSz="668655">
              <a:spcBef>
                <a:spcPts val="1400"/>
              </a:spcBef>
              <a:buSzPct val="123000"/>
              <a:buChar char="•"/>
              <a:defRPr spc="-44" sz="4455"/>
            </a:pPr>
            <a:r>
              <a:t>At least two legs are in contact with the ground at all points of time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Gait Pattern"/>
          <p:cNvSpPr txBox="1"/>
          <p:nvPr>
            <p:ph type="title"/>
          </p:nvPr>
        </p:nvSpPr>
        <p:spPr>
          <a:xfrm>
            <a:off x="1206500" y="1079500"/>
            <a:ext cx="12288409" cy="1433163"/>
          </a:xfrm>
          <a:prstGeom prst="rect">
            <a:avLst/>
          </a:prstGeom>
        </p:spPr>
        <p:txBody>
          <a:bodyPr/>
          <a:lstStyle/>
          <a:p>
            <a:pPr/>
            <a:r>
              <a:t>Gait Pattern</a:t>
            </a:r>
          </a:p>
        </p:txBody>
      </p:sp>
      <p:sp>
        <p:nvSpPr>
          <p:cNvPr id="160" name="Pattern in use and problems with it"/>
          <p:cNvSpPr txBox="1"/>
          <p:nvPr>
            <p:ph type="body" idx="21"/>
          </p:nvPr>
        </p:nvSpPr>
        <p:spPr>
          <a:xfrm>
            <a:off x="1206500" y="2372962"/>
            <a:ext cx="12288409" cy="934780"/>
          </a:xfrm>
          <a:prstGeom prst="rect">
            <a:avLst/>
          </a:prstGeom>
          <a:extLst>
            <a:ext uri="{C572A759-6A51-4108-AA02-DFA0A04FC94B}">
              <ma14:wrappingTextBoxFlag xmlns:ma14="http://schemas.microsoft.com/office/mac/drawingml/2011/main" val="1"/>
            </a:ext>
          </a:extLst>
        </p:spPr>
        <p:txBody>
          <a:bodyPr/>
          <a:lstStyle/>
          <a:p>
            <a:pPr/>
            <a:r>
              <a:t>Pattern in use and problems with it</a:t>
            </a:r>
          </a:p>
        </p:txBody>
      </p:sp>
      <p:sp>
        <p:nvSpPr>
          <p:cNvPr id="161" name="This Gait Pattern obtained from the formulation in the figure is for a creep walk of the quadruped…"/>
          <p:cNvSpPr txBox="1"/>
          <p:nvPr>
            <p:ph type="body" sz="half" idx="1"/>
          </p:nvPr>
        </p:nvSpPr>
        <p:spPr>
          <a:xfrm>
            <a:off x="1206500" y="4248504"/>
            <a:ext cx="12288409" cy="8256012"/>
          </a:xfrm>
          <a:prstGeom prst="rect">
            <a:avLst/>
          </a:prstGeom>
        </p:spPr>
        <p:txBody>
          <a:bodyPr/>
          <a:lstStyle/>
          <a:p>
            <a:pPr/>
            <a:r>
              <a:t>This Gait Pattern obtained from the formulation in the figure is for a creep walk of the quadruped</a:t>
            </a:r>
          </a:p>
          <a:p>
            <a:pPr/>
            <a:r>
              <a:t>The robot walks with this Gait Pattern</a:t>
            </a:r>
          </a:p>
          <a:p>
            <a:pPr/>
            <a:r>
              <a:t>But the stability of the quadruped is not maintained</a:t>
            </a:r>
          </a:p>
          <a:p>
            <a:pPr/>
            <a:r>
              <a:t>The quadruped tends to topple towards the leg in swing phase</a:t>
            </a:r>
          </a:p>
        </p:txBody>
      </p:sp>
      <p:pic>
        <p:nvPicPr>
          <p:cNvPr id="162" name="Screenshot 2020-10-02 at 12.11.01 PM.png" descr="Screenshot 2020-10-02 at 12.11.01 PM.png"/>
          <p:cNvPicPr>
            <a:picLocks noChangeAspect="1"/>
          </p:cNvPicPr>
          <p:nvPr/>
        </p:nvPicPr>
        <p:blipFill>
          <a:blip r:embed="rId2">
            <a:extLst/>
          </a:blip>
          <a:stretch>
            <a:fillRect/>
          </a:stretch>
        </p:blipFill>
        <p:spPr>
          <a:xfrm>
            <a:off x="13560930" y="52420"/>
            <a:ext cx="9166699" cy="1361116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Energy Efficiency Criteria"/>
          <p:cNvSpPr txBox="1"/>
          <p:nvPr>
            <p:ph type="title"/>
          </p:nvPr>
        </p:nvSpPr>
        <p:spPr>
          <a:prstGeom prst="rect">
            <a:avLst/>
          </a:prstGeom>
        </p:spPr>
        <p:txBody>
          <a:bodyPr/>
          <a:lstStyle/>
          <a:p>
            <a:pPr/>
            <a:r>
              <a:t>Energy Efficiency Criteria</a:t>
            </a:r>
          </a:p>
        </p:txBody>
      </p:sp>
      <p:sp>
        <p:nvSpPr>
          <p:cNvPr id="382" name="Calculation of metric"/>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Calculation of metric </a:t>
            </a:r>
            <a14:m>
              <m:oMath>
                <m:r>
                  <a:rPr xmlns:a="http://schemas.openxmlformats.org/drawingml/2006/main" sz="5350" i="1">
                    <a:solidFill>
                      <a:srgbClr val="000000"/>
                    </a:solidFill>
                    <a:latin typeface="Cambria Math" panose="02040503050406030204" pitchFamily="18" charset="0"/>
                  </a:rPr>
                  <m:t>E</m:t>
                </m:r>
              </m:oMath>
            </a14:m>
          </a:p>
        </p:txBody>
      </p:sp>
      <p:sp>
        <p:nvSpPr>
          <p:cNvPr id="383" name="Energy Criteria E measures the energy efficiency of the quadruped…"/>
          <p:cNvSpPr txBox="1"/>
          <p:nvPr>
            <p:ph type="body" sz="half" idx="1"/>
          </p:nvPr>
        </p:nvSpPr>
        <p:spPr>
          <a:xfrm>
            <a:off x="1206500" y="4243609"/>
            <a:ext cx="13457475" cy="8256012"/>
          </a:xfrm>
          <a:prstGeom prst="rect">
            <a:avLst/>
          </a:prstGeom>
        </p:spPr>
        <p:txBody>
          <a:bodyPr/>
          <a:lstStyle/>
          <a:p>
            <a:pPr marL="523875" indent="-523875" defTabSz="619125">
              <a:spcBef>
                <a:spcPts val="1300"/>
              </a:spcBef>
              <a:buSzPct val="123000"/>
              <a:buChar char="•"/>
              <a:defRPr spc="-41" sz="4125"/>
            </a:pPr>
            <a:r>
              <a:t>Energy Criteria E measures the energy efficiency of the quadruped</a:t>
            </a:r>
          </a:p>
          <a:p>
            <a:pPr marL="523875" indent="-523875" defTabSz="619125">
              <a:spcBef>
                <a:spcPts val="1300"/>
              </a:spcBef>
              <a:buSzPct val="123000"/>
              <a:buChar char="•"/>
              <a:defRPr spc="-41" sz="4125"/>
            </a:pPr>
            <a:r>
              <a:t>The Criteria is inspired by the objective function used in [9]</a:t>
            </a:r>
          </a:p>
          <a:p>
            <a:pPr marL="523875" indent="-523875" defTabSz="619125">
              <a:spcBef>
                <a:spcPts val="1300"/>
              </a:spcBef>
              <a:buSzPct val="123000"/>
              <a:buChar char="•"/>
              <a:defRPr spc="-41" sz="4125"/>
            </a:pPr>
            <a:r>
              <a:t>There are three aspects of the Energy Efficiency Criteria</a:t>
            </a:r>
          </a:p>
          <a:p>
            <a:pPr lvl="1" marL="981075" indent="-523875" defTabSz="619125">
              <a:spcBef>
                <a:spcPts val="1300"/>
              </a:spcBef>
              <a:buSzPct val="123000"/>
              <a:buChar char="•"/>
              <a:defRPr spc="-41" sz="4125"/>
            </a:pPr>
            <a:r>
              <a:t>Mean Power </a:t>
            </a:r>
            <a14:m>
              <m:oMath>
                <m:sSub>
                  <m:e>
                    <m:r>
                      <a:rPr xmlns:a="http://schemas.openxmlformats.org/drawingml/2006/main" sz="5000" i="1">
                        <a:solidFill>
                          <a:srgbClr val="000000"/>
                        </a:solidFill>
                        <a:latin typeface="Cambria Math" panose="02040503050406030204" pitchFamily="18" charset="0"/>
                      </a:rPr>
                      <m:t>P</m:t>
                    </m:r>
                  </m:e>
                  <m:sub>
                    <m:r>
                      <a:rPr xmlns:a="http://schemas.openxmlformats.org/drawingml/2006/main" sz="5000" i="1">
                        <a:solidFill>
                          <a:srgbClr val="000000"/>
                        </a:solidFill>
                        <a:latin typeface="Cambria Math" panose="02040503050406030204" pitchFamily="18" charset="0"/>
                      </a:rPr>
                      <m:t>a</m:t>
                    </m:r>
                    <m:r>
                      <a:rPr xmlns:a="http://schemas.openxmlformats.org/drawingml/2006/main" sz="5000" i="1">
                        <a:solidFill>
                          <a:srgbClr val="000000"/>
                        </a:solidFill>
                        <a:latin typeface="Cambria Math" panose="02040503050406030204" pitchFamily="18" charset="0"/>
                      </a:rPr>
                      <m:t>v</m:t>
                    </m:r>
                    <m:r>
                      <a:rPr xmlns:a="http://schemas.openxmlformats.org/drawingml/2006/main" sz="5000" i="1">
                        <a:solidFill>
                          <a:srgbClr val="000000"/>
                        </a:solidFill>
                        <a:latin typeface="Cambria Math" panose="02040503050406030204" pitchFamily="18" charset="0"/>
                      </a:rPr>
                      <m:t>g</m:t>
                    </m:r>
                  </m:sub>
                </m:sSub>
              </m:oMath>
            </a14:m>
            <a:r>
              <a:t> </a:t>
            </a:r>
          </a:p>
          <a:p>
            <a:pPr lvl="1" marL="981075" indent="-523875" defTabSz="619125">
              <a:spcBef>
                <a:spcPts val="1300"/>
              </a:spcBef>
              <a:buSzPct val="123000"/>
              <a:buChar char="•"/>
              <a:defRPr spc="-41" sz="4125"/>
            </a:pPr>
            <a:r>
              <a:t>Mean Power Derivation </a:t>
            </a:r>
            <a14:m>
              <m:oMath>
                <m:sSub>
                  <m:e>
                    <m:r>
                      <a:rPr xmlns:a="http://schemas.openxmlformats.org/drawingml/2006/main" sz="5000" i="1">
                        <a:solidFill>
                          <a:srgbClr val="000000"/>
                        </a:solidFill>
                        <a:latin typeface="Cambria Math" panose="02040503050406030204" pitchFamily="18" charset="0"/>
                      </a:rPr>
                      <m:t>D</m:t>
                    </m:r>
                  </m:e>
                  <m:sub>
                    <m:r>
                      <a:rPr xmlns:a="http://schemas.openxmlformats.org/drawingml/2006/main" sz="5000" i="1">
                        <a:solidFill>
                          <a:srgbClr val="000000"/>
                        </a:solidFill>
                        <a:latin typeface="Cambria Math" panose="02040503050406030204" pitchFamily="18" charset="0"/>
                      </a:rPr>
                      <m:t>a</m:t>
                    </m:r>
                    <m:r>
                      <a:rPr xmlns:a="http://schemas.openxmlformats.org/drawingml/2006/main" sz="5000" i="1">
                        <a:solidFill>
                          <a:srgbClr val="000000"/>
                        </a:solidFill>
                        <a:latin typeface="Cambria Math" panose="02040503050406030204" pitchFamily="18" charset="0"/>
                      </a:rPr>
                      <m:t>v</m:t>
                    </m:r>
                    <m:r>
                      <a:rPr xmlns:a="http://schemas.openxmlformats.org/drawingml/2006/main" sz="5000" i="1">
                        <a:solidFill>
                          <a:srgbClr val="000000"/>
                        </a:solidFill>
                        <a:latin typeface="Cambria Math" panose="02040503050406030204" pitchFamily="18" charset="0"/>
                      </a:rPr>
                      <m:t>g</m:t>
                    </m:r>
                  </m:sub>
                </m:sSub>
              </m:oMath>
            </a14:m>
          </a:p>
          <a:p>
            <a:pPr lvl="1" marL="981075" indent="-523875" defTabSz="619125">
              <a:spcBef>
                <a:spcPts val="1300"/>
              </a:spcBef>
              <a:buSzPct val="123000"/>
              <a:buChar char="•"/>
              <a:defRPr spc="-41" sz="4125"/>
            </a:pPr>
            <a:r>
              <a:t>Mean Torque Consumption </a:t>
            </a:r>
            <a14:m>
              <m:oMath>
                <m:sSub>
                  <m:e>
                    <m:r>
                      <a:rPr xmlns:a="http://schemas.openxmlformats.org/drawingml/2006/main" sz="4950" i="1">
                        <a:solidFill>
                          <a:srgbClr val="000000"/>
                        </a:solidFill>
                        <a:latin typeface="Cambria Math" panose="02040503050406030204" pitchFamily="18" charset="0"/>
                      </a:rPr>
                      <m:t>P</m:t>
                    </m:r>
                  </m:e>
                  <m:sub>
                    <m:r>
                      <a:rPr xmlns:a="http://schemas.openxmlformats.org/drawingml/2006/main" sz="4950" i="1">
                        <a:solidFill>
                          <a:srgbClr val="000000"/>
                        </a:solidFill>
                        <a:latin typeface="Cambria Math" panose="02040503050406030204" pitchFamily="18" charset="0"/>
                      </a:rPr>
                      <m:t>L</m:t>
                    </m:r>
                  </m:sub>
                </m:sSub>
              </m:oMath>
            </a14:m>
          </a:p>
          <a:p>
            <a:pPr marL="523875" indent="-523875" defTabSz="619125">
              <a:spcBef>
                <a:spcPts val="1300"/>
              </a:spcBef>
              <a:buSzPct val="123000"/>
              <a:buChar char="•"/>
              <a:defRPr spc="-41" sz="4125"/>
            </a:pPr>
            <a14:m>
              <m:oMathPara>
                <m:oMathParaPr>
                  <m:jc m:val="left"/>
                </m:oMathParaPr>
                <m:oMath>
                  <m:r>
                    <a:rPr xmlns:a="http://schemas.openxmlformats.org/drawingml/2006/main" sz="4950" i="1">
                      <a:solidFill>
                        <a:srgbClr val="000000"/>
                      </a:solidFill>
                      <a:latin typeface="Cambria Math" panose="02040503050406030204" pitchFamily="18" charset="0"/>
                    </a:rPr>
                    <m:t>E</m:t>
                  </m:r>
                  <m:r>
                    <a:rPr xmlns:a="http://schemas.openxmlformats.org/drawingml/2006/main" sz="4950" i="1">
                      <a:solidFill>
                        <a:srgbClr val="000000"/>
                      </a:solidFill>
                      <a:latin typeface="Cambria Math" panose="02040503050406030204" pitchFamily="18" charset="0"/>
                    </a:rPr>
                    <m:t>=</m:t>
                  </m:r>
                  <m:sSub>
                    <m:e>
                      <m:r>
                        <a:rPr xmlns:a="http://schemas.openxmlformats.org/drawingml/2006/main" sz="4950" i="1">
                          <a:solidFill>
                            <a:srgbClr val="000000"/>
                          </a:solidFill>
                          <a:latin typeface="Cambria Math" panose="02040503050406030204" pitchFamily="18" charset="0"/>
                        </a:rPr>
                        <m:t>P</m:t>
                      </m:r>
                    </m:e>
                    <m:sub>
                      <m:r>
                        <a:rPr xmlns:a="http://schemas.openxmlformats.org/drawingml/2006/main" sz="4950" i="1">
                          <a:solidFill>
                            <a:srgbClr val="000000"/>
                          </a:solidFill>
                          <a:latin typeface="Cambria Math" panose="02040503050406030204" pitchFamily="18" charset="0"/>
                        </a:rPr>
                        <m:t>a</m:t>
                      </m:r>
                      <m:r>
                        <a:rPr xmlns:a="http://schemas.openxmlformats.org/drawingml/2006/main" sz="4950" i="1">
                          <a:solidFill>
                            <a:srgbClr val="000000"/>
                          </a:solidFill>
                          <a:latin typeface="Cambria Math" panose="02040503050406030204" pitchFamily="18" charset="0"/>
                        </a:rPr>
                        <m:t>v</m:t>
                      </m:r>
                      <m:r>
                        <a:rPr xmlns:a="http://schemas.openxmlformats.org/drawingml/2006/main" sz="4950" i="1">
                          <a:solidFill>
                            <a:srgbClr val="000000"/>
                          </a:solidFill>
                          <a:latin typeface="Cambria Math" panose="02040503050406030204" pitchFamily="18" charset="0"/>
                        </a:rPr>
                        <m:t>g</m:t>
                      </m:r>
                    </m:sub>
                  </m:sSub>
                  <m:r>
                    <a:rPr xmlns:a="http://schemas.openxmlformats.org/drawingml/2006/main" sz="4950" i="1">
                      <a:solidFill>
                        <a:srgbClr val="000000"/>
                      </a:solidFill>
                      <a:latin typeface="Cambria Math" panose="02040503050406030204" pitchFamily="18" charset="0"/>
                    </a:rPr>
                    <m:t>+</m:t>
                  </m:r>
                  <m:sSub>
                    <m:e>
                      <m:r>
                        <a:rPr xmlns:a="http://schemas.openxmlformats.org/drawingml/2006/main" sz="4950" i="1">
                          <a:solidFill>
                            <a:srgbClr val="000000"/>
                          </a:solidFill>
                          <a:latin typeface="Cambria Math" panose="02040503050406030204" pitchFamily="18" charset="0"/>
                        </a:rPr>
                        <m:t>D</m:t>
                      </m:r>
                    </m:e>
                    <m:sub>
                      <m:r>
                        <a:rPr xmlns:a="http://schemas.openxmlformats.org/drawingml/2006/main" sz="4950" i="1">
                          <a:solidFill>
                            <a:srgbClr val="000000"/>
                          </a:solidFill>
                          <a:latin typeface="Cambria Math" panose="02040503050406030204" pitchFamily="18" charset="0"/>
                        </a:rPr>
                        <m:t>a</m:t>
                      </m:r>
                      <m:r>
                        <a:rPr xmlns:a="http://schemas.openxmlformats.org/drawingml/2006/main" sz="4950" i="1">
                          <a:solidFill>
                            <a:srgbClr val="000000"/>
                          </a:solidFill>
                          <a:latin typeface="Cambria Math" panose="02040503050406030204" pitchFamily="18" charset="0"/>
                        </a:rPr>
                        <m:t>v</m:t>
                      </m:r>
                      <m:r>
                        <a:rPr xmlns:a="http://schemas.openxmlformats.org/drawingml/2006/main" sz="4950" i="1">
                          <a:solidFill>
                            <a:srgbClr val="000000"/>
                          </a:solidFill>
                          <a:latin typeface="Cambria Math" panose="02040503050406030204" pitchFamily="18" charset="0"/>
                        </a:rPr>
                        <m:t>g</m:t>
                      </m:r>
                    </m:sub>
                  </m:sSub>
                  <m:r>
                    <a:rPr xmlns:a="http://schemas.openxmlformats.org/drawingml/2006/main" sz="4950" i="1">
                      <a:solidFill>
                        <a:srgbClr val="000000"/>
                      </a:solidFill>
                      <a:latin typeface="Cambria Math" panose="02040503050406030204" pitchFamily="18" charset="0"/>
                    </a:rPr>
                    <m:t>+</m:t>
                  </m:r>
                  <m:sSub>
                    <m:e>
                      <m:r>
                        <a:rPr xmlns:a="http://schemas.openxmlformats.org/drawingml/2006/main" sz="4950" i="1">
                          <a:solidFill>
                            <a:srgbClr val="000000"/>
                          </a:solidFill>
                          <a:latin typeface="Cambria Math" panose="02040503050406030204" pitchFamily="18" charset="0"/>
                        </a:rPr>
                        <m:t>P</m:t>
                      </m:r>
                    </m:e>
                    <m:sub>
                      <m:r>
                        <a:rPr xmlns:a="http://schemas.openxmlformats.org/drawingml/2006/main" sz="4950" i="1">
                          <a:solidFill>
                            <a:srgbClr val="000000"/>
                          </a:solidFill>
                          <a:latin typeface="Cambria Math" panose="02040503050406030204" pitchFamily="18" charset="0"/>
                        </a:rPr>
                        <m:t>L</m:t>
                      </m:r>
                    </m:sub>
                  </m:sSub>
                </m:oMath>
              </m:oMathPara>
            </a14:m>
            <a:endParaRPr sz="5500"/>
          </a:p>
        </p:txBody>
      </p:sp>
      <p:sp>
        <p:nvSpPr>
          <p:cNvPr id="384" name="Equation"/>
          <p:cNvSpPr txBox="1"/>
          <p:nvPr/>
        </p:nvSpPr>
        <p:spPr>
          <a:xfrm>
            <a:off x="16068524" y="3768392"/>
            <a:ext cx="6417635" cy="155607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100" i="1">
                          <a:solidFill>
                            <a:srgbClr val="000000"/>
                          </a:solidFill>
                          <a:latin typeface="Cambria Math" panose="02040503050406030204" pitchFamily="18" charset="0"/>
                        </a:rPr>
                        <m:t>P</m:t>
                      </m:r>
                    </m:e>
                    <m:sub>
                      <m:r>
                        <a:rPr xmlns:a="http://schemas.openxmlformats.org/drawingml/2006/main" sz="4100" i="1">
                          <a:solidFill>
                            <a:srgbClr val="000000"/>
                          </a:solidFill>
                          <a:latin typeface="Cambria Math" panose="02040503050406030204" pitchFamily="18" charset="0"/>
                        </a:rPr>
                        <m:t>a</m:t>
                      </m:r>
                      <m:r>
                        <a:rPr xmlns:a="http://schemas.openxmlformats.org/drawingml/2006/main" sz="4100" i="1">
                          <a:solidFill>
                            <a:srgbClr val="000000"/>
                          </a:solidFill>
                          <a:latin typeface="Cambria Math" panose="02040503050406030204" pitchFamily="18" charset="0"/>
                        </a:rPr>
                        <m:t>v</m:t>
                      </m:r>
                      <m:r>
                        <a:rPr xmlns:a="http://schemas.openxmlformats.org/drawingml/2006/main" sz="4100" i="1">
                          <a:solidFill>
                            <a:srgbClr val="000000"/>
                          </a:solidFill>
                          <a:latin typeface="Cambria Math" panose="02040503050406030204" pitchFamily="18" charset="0"/>
                        </a:rPr>
                        <m:t>g</m:t>
                      </m:r>
                    </m:sub>
                  </m:sSub>
                  <m:r>
                    <a:rPr xmlns:a="http://schemas.openxmlformats.org/drawingml/2006/main" sz="4100" i="1">
                      <a:solidFill>
                        <a:srgbClr val="000000"/>
                      </a:solidFill>
                      <a:latin typeface="Cambria Math" panose="02040503050406030204" pitchFamily="18" charset="0"/>
                    </a:rPr>
                    <m:t>=</m:t>
                  </m:r>
                  <m:f>
                    <m:fPr>
                      <m:ctrlPr>
                        <a:rPr xmlns:a="http://schemas.openxmlformats.org/drawingml/2006/main" sz="4100" i="1">
                          <a:solidFill>
                            <a:srgbClr val="000000"/>
                          </a:solidFill>
                          <a:latin typeface="Cambria Math" panose="02040503050406030204" pitchFamily="18" charset="0"/>
                        </a:rPr>
                      </m:ctrlPr>
                      <m:type m:val="bar"/>
                    </m:fPr>
                    <m:num>
                      <m:r>
                        <a:rPr xmlns:a="http://schemas.openxmlformats.org/drawingml/2006/main" sz="4100" i="1">
                          <a:solidFill>
                            <a:srgbClr val="000000"/>
                          </a:solidFill>
                          <a:latin typeface="Cambria Math" panose="02040503050406030204" pitchFamily="18" charset="0"/>
                        </a:rPr>
                        <m:t>1</m:t>
                      </m:r>
                    </m:num>
                    <m:den>
                      <m:r>
                        <a:rPr xmlns:a="http://schemas.openxmlformats.org/drawingml/2006/main" sz="4100" i="1">
                          <a:solidFill>
                            <a:srgbClr val="000000"/>
                          </a:solidFill>
                          <a:latin typeface="Cambria Math" panose="02040503050406030204" pitchFamily="18" charset="0"/>
                        </a:rPr>
                        <m:t>T</m:t>
                      </m:r>
                    </m:den>
                  </m:f>
                  <m:limUpp>
                    <m:e>
                      <m:limLow>
                        <m:e>
                          <m:r>
                            <a:rPr xmlns:a="http://schemas.openxmlformats.org/drawingml/2006/main" sz="4100" i="1">
                              <a:solidFill>
                                <a:srgbClr val="000000"/>
                              </a:solidFill>
                              <a:latin typeface="Cambria Math" panose="02040503050406030204" pitchFamily="18" charset="0"/>
                            </a:rPr>
                            <m:t>∑</m:t>
                          </m:r>
                        </m:e>
                        <m:lim>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lim>
                      </m:limLow>
                    </m:e>
                    <m:lim>
                      <m:r>
                        <a:rPr xmlns:a="http://schemas.openxmlformats.org/drawingml/2006/main" sz="4100" i="1">
                          <a:solidFill>
                            <a:srgbClr val="000000"/>
                          </a:solidFill>
                          <a:latin typeface="Cambria Math" panose="02040503050406030204" pitchFamily="18" charset="0"/>
                        </a:rPr>
                        <m:t>4</m:t>
                      </m:r>
                    </m:lim>
                  </m:limUpp>
                  <m:limUpp>
                    <m:e>
                      <m:limLow>
                        <m:e>
                          <m:r>
                            <a:rPr xmlns:a="http://schemas.openxmlformats.org/drawingml/2006/main" sz="4100" i="1">
                              <a:solidFill>
                                <a:srgbClr val="000000"/>
                              </a:solidFill>
                              <a:latin typeface="Cambria Math" panose="02040503050406030204" pitchFamily="18" charset="0"/>
                            </a:rPr>
                            <m:t>∑</m:t>
                          </m:r>
                        </m:e>
                        <m:lim>
                          <m:r>
                            <a:rPr xmlns:a="http://schemas.openxmlformats.org/drawingml/2006/main" sz="4100" i="1">
                              <a:solidFill>
                                <a:srgbClr val="000000"/>
                              </a:solidFill>
                              <a:latin typeface="Cambria Math" panose="02040503050406030204" pitchFamily="18" charset="0"/>
                            </a:rPr>
                            <m:t>j</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lim>
                      </m:limLow>
                    </m:e>
                    <m:lim>
                      <m:r>
                        <a:rPr xmlns:a="http://schemas.openxmlformats.org/drawingml/2006/main" sz="4100" i="1">
                          <a:solidFill>
                            <a:srgbClr val="000000"/>
                          </a:solidFill>
                          <a:latin typeface="Cambria Math" panose="02040503050406030204" pitchFamily="18" charset="0"/>
                        </a:rPr>
                        <m:t>2</m:t>
                      </m:r>
                    </m:lim>
                  </m:limUpp>
                  <m:sSubSup>
                    <m:e>
                      <m:r>
                        <a:rPr xmlns:a="http://schemas.openxmlformats.org/drawingml/2006/main" sz="4100" i="1">
                          <a:solidFill>
                            <a:srgbClr val="000000"/>
                          </a:solidFill>
                          <a:latin typeface="Cambria Math" panose="02040503050406030204" pitchFamily="18" charset="0"/>
                        </a:rPr>
                        <m:t>∫</m:t>
                      </m:r>
                    </m:e>
                    <m:sub>
                      <m:r>
                        <a:rPr xmlns:a="http://schemas.openxmlformats.org/drawingml/2006/main" sz="4100" i="1">
                          <a:solidFill>
                            <a:srgbClr val="000000"/>
                          </a:solidFill>
                          <a:latin typeface="Cambria Math" panose="02040503050406030204" pitchFamily="18" charset="0"/>
                        </a:rPr>
                        <m:t>0</m:t>
                      </m:r>
                    </m:sub>
                    <m:sup>
                      <m:r>
                        <a:rPr xmlns:a="http://schemas.openxmlformats.org/drawingml/2006/main" sz="4100" i="1">
                          <a:solidFill>
                            <a:srgbClr val="000000"/>
                          </a:solidFill>
                          <a:latin typeface="Cambria Math" panose="02040503050406030204" pitchFamily="18" charset="0"/>
                        </a:rPr>
                        <m:t>T</m:t>
                      </m:r>
                    </m:sup>
                  </m:sSubSup>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τ</m:t>
                      </m:r>
                    </m:e>
                    <m:sub>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j</m:t>
                      </m:r>
                    </m:sub>
                  </m:sSub>
                  <m:sSub>
                    <m:e>
                      <m:limUpp>
                        <m:e>
                          <m:r>
                            <a:rPr xmlns:a="http://schemas.openxmlformats.org/drawingml/2006/main" sz="4100" i="1">
                              <a:solidFill>
                                <a:srgbClr val="000000"/>
                              </a:solidFill>
                              <a:latin typeface="Cambria Math" panose="02040503050406030204" pitchFamily="18" charset="0"/>
                            </a:rPr>
                            <m:t>θ</m:t>
                          </m:r>
                        </m:e>
                        <m:lim>
                          <m:r>
                            <a:rPr xmlns:a="http://schemas.openxmlformats.org/drawingml/2006/main" sz="4100" i="1">
                              <a:solidFill>
                                <a:srgbClr val="000000"/>
                              </a:solidFill>
                              <a:latin typeface="Cambria Math" panose="02040503050406030204" pitchFamily="18" charset="0"/>
                            </a:rPr>
                            <m:t>·</m:t>
                          </m:r>
                        </m:lim>
                      </m:limUpp>
                    </m:e>
                    <m:sub>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j</m:t>
                      </m:r>
                    </m:sub>
                  </m:sSub>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d</m:t>
                  </m:r>
                  <m:r>
                    <a:rPr xmlns:a="http://schemas.openxmlformats.org/drawingml/2006/main" sz="4100" i="1">
                      <a:solidFill>
                        <a:srgbClr val="000000"/>
                      </a:solidFill>
                      <a:latin typeface="Cambria Math" panose="02040503050406030204" pitchFamily="18" charset="0"/>
                    </a:rPr>
                    <m:t>t</m:t>
                  </m:r>
                </m:oMath>
              </m:oMathPara>
            </a14:m>
            <a:endParaRPr sz="4100"/>
          </a:p>
        </p:txBody>
      </p:sp>
      <p:sp>
        <p:nvSpPr>
          <p:cNvPr id="385" name="Equation"/>
          <p:cNvSpPr txBox="1"/>
          <p:nvPr/>
        </p:nvSpPr>
        <p:spPr>
          <a:xfrm>
            <a:off x="14913108" y="7426604"/>
            <a:ext cx="8728465" cy="189002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100" i="1">
                          <a:solidFill>
                            <a:srgbClr val="000000"/>
                          </a:solidFill>
                          <a:latin typeface="Cambria Math" panose="02040503050406030204" pitchFamily="18" charset="0"/>
                        </a:rPr>
                        <m:t>D</m:t>
                      </m:r>
                    </m:e>
                    <m:sub>
                      <m:r>
                        <a:rPr xmlns:a="http://schemas.openxmlformats.org/drawingml/2006/main" sz="4100" i="1">
                          <a:solidFill>
                            <a:srgbClr val="000000"/>
                          </a:solidFill>
                          <a:latin typeface="Cambria Math" panose="02040503050406030204" pitchFamily="18" charset="0"/>
                        </a:rPr>
                        <m:t>a</m:t>
                      </m:r>
                      <m:r>
                        <a:rPr xmlns:a="http://schemas.openxmlformats.org/drawingml/2006/main" sz="4100" i="1">
                          <a:solidFill>
                            <a:srgbClr val="000000"/>
                          </a:solidFill>
                          <a:latin typeface="Cambria Math" panose="02040503050406030204" pitchFamily="18" charset="0"/>
                        </a:rPr>
                        <m:t>v</m:t>
                      </m:r>
                      <m:r>
                        <a:rPr xmlns:a="http://schemas.openxmlformats.org/drawingml/2006/main" sz="4100" i="1">
                          <a:solidFill>
                            <a:srgbClr val="000000"/>
                          </a:solidFill>
                          <a:latin typeface="Cambria Math" panose="02040503050406030204" pitchFamily="18" charset="0"/>
                        </a:rPr>
                        <m:t>g</m:t>
                      </m:r>
                    </m:sub>
                  </m:sSub>
                  <m:r>
                    <a:rPr xmlns:a="http://schemas.openxmlformats.org/drawingml/2006/main" sz="4100" i="1">
                      <a:solidFill>
                        <a:srgbClr val="000000"/>
                      </a:solidFill>
                      <a:latin typeface="Cambria Math" panose="02040503050406030204" pitchFamily="18" charset="0"/>
                    </a:rPr>
                    <m:t>=</m:t>
                  </m:r>
                  <m:rad>
                    <m:radPr>
                      <m:ctrlPr>
                        <a:rPr xmlns:a="http://schemas.openxmlformats.org/drawingml/2006/main" sz="4100" i="1">
                          <a:solidFill>
                            <a:srgbClr val="000000"/>
                          </a:solidFill>
                          <a:latin typeface="Cambria Math" panose="02040503050406030204" pitchFamily="18" charset="0"/>
                        </a:rPr>
                      </m:ctrlPr>
                      <m:degHide m:val="on"/>
                    </m:radPr>
                    <m:deg/>
                    <m:e>
                      <m:f>
                        <m:fPr>
                          <m:ctrlPr>
                            <a:rPr xmlns:a="http://schemas.openxmlformats.org/drawingml/2006/main" sz="4100" i="1">
                              <a:solidFill>
                                <a:srgbClr val="000000"/>
                              </a:solidFill>
                              <a:latin typeface="Cambria Math" panose="02040503050406030204" pitchFamily="18" charset="0"/>
                            </a:rPr>
                          </m:ctrlPr>
                          <m:type m:val="bar"/>
                        </m:fPr>
                        <m:num>
                          <m:r>
                            <a:rPr xmlns:a="http://schemas.openxmlformats.org/drawingml/2006/main" sz="4100" i="1">
                              <a:solidFill>
                                <a:srgbClr val="000000"/>
                              </a:solidFill>
                              <a:latin typeface="Cambria Math" panose="02040503050406030204" pitchFamily="18" charset="0"/>
                            </a:rPr>
                            <m:t>1</m:t>
                          </m:r>
                        </m:num>
                        <m:den>
                          <m:r>
                            <a:rPr xmlns:a="http://schemas.openxmlformats.org/drawingml/2006/main" sz="4100" i="1">
                              <a:solidFill>
                                <a:srgbClr val="000000"/>
                              </a:solidFill>
                              <a:latin typeface="Cambria Math" panose="02040503050406030204" pitchFamily="18" charset="0"/>
                            </a:rPr>
                            <m:t>T</m:t>
                          </m:r>
                        </m:den>
                      </m:f>
                      <m:sSubSup>
                        <m:e>
                          <m:r>
                            <a:rPr xmlns:a="http://schemas.openxmlformats.org/drawingml/2006/main" sz="4100" i="1">
                              <a:solidFill>
                                <a:srgbClr val="000000"/>
                              </a:solidFill>
                              <a:latin typeface="Cambria Math" panose="02040503050406030204" pitchFamily="18" charset="0"/>
                            </a:rPr>
                            <m:t>∫</m:t>
                          </m:r>
                        </m:e>
                        <m:sub>
                          <m:r>
                            <a:rPr xmlns:a="http://schemas.openxmlformats.org/drawingml/2006/main" sz="4100" i="1">
                              <a:solidFill>
                                <a:srgbClr val="000000"/>
                              </a:solidFill>
                              <a:latin typeface="Cambria Math" panose="02040503050406030204" pitchFamily="18" charset="0"/>
                            </a:rPr>
                            <m:t>0</m:t>
                          </m:r>
                        </m:sub>
                        <m:sup>
                          <m:r>
                            <a:rPr xmlns:a="http://schemas.openxmlformats.org/drawingml/2006/main" sz="4100" i="1">
                              <a:solidFill>
                                <a:srgbClr val="000000"/>
                              </a:solidFill>
                              <a:latin typeface="Cambria Math" panose="02040503050406030204" pitchFamily="18" charset="0"/>
                            </a:rPr>
                            <m:t>T</m:t>
                          </m:r>
                        </m:sup>
                      </m:sSubSup>
                      <m:r>
                        <a:rPr xmlns:a="http://schemas.openxmlformats.org/drawingml/2006/main" sz="4100" i="1">
                          <a:solidFill>
                            <a:srgbClr val="000000"/>
                          </a:solidFill>
                          <a:latin typeface="Cambria Math" panose="02040503050406030204" pitchFamily="18" charset="0"/>
                        </a:rPr>
                        <m:t>(</m:t>
                      </m:r>
                      <m:limUpp>
                        <m:e>
                          <m:limLow>
                            <m:e>
                              <m:r>
                                <a:rPr xmlns:a="http://schemas.openxmlformats.org/drawingml/2006/main" sz="4100" i="1">
                                  <a:solidFill>
                                    <a:srgbClr val="000000"/>
                                  </a:solidFill>
                                  <a:latin typeface="Cambria Math" panose="02040503050406030204" pitchFamily="18" charset="0"/>
                                </a:rPr>
                                <m:t>∑</m:t>
                              </m:r>
                            </m:e>
                            <m:lim>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lim>
                          </m:limLow>
                        </m:e>
                        <m:lim>
                          <m:r>
                            <a:rPr xmlns:a="http://schemas.openxmlformats.org/drawingml/2006/main" sz="4100" i="1">
                              <a:solidFill>
                                <a:srgbClr val="000000"/>
                              </a:solidFill>
                              <a:latin typeface="Cambria Math" panose="02040503050406030204" pitchFamily="18" charset="0"/>
                            </a:rPr>
                            <m:t>4</m:t>
                          </m:r>
                        </m:lim>
                      </m:limUpp>
                      <m:limUpp>
                        <m:e>
                          <m:limLow>
                            <m:e>
                              <m:r>
                                <a:rPr xmlns:a="http://schemas.openxmlformats.org/drawingml/2006/main" sz="4100" i="1">
                                  <a:solidFill>
                                    <a:srgbClr val="000000"/>
                                  </a:solidFill>
                                  <a:latin typeface="Cambria Math" panose="02040503050406030204" pitchFamily="18" charset="0"/>
                                </a:rPr>
                                <m:t>∑</m:t>
                              </m:r>
                            </m:e>
                            <m:lim>
                              <m:r>
                                <a:rPr xmlns:a="http://schemas.openxmlformats.org/drawingml/2006/main" sz="4100" i="1">
                                  <a:solidFill>
                                    <a:srgbClr val="000000"/>
                                  </a:solidFill>
                                  <a:latin typeface="Cambria Math" panose="02040503050406030204" pitchFamily="18" charset="0"/>
                                </a:rPr>
                                <m:t>1</m:t>
                              </m:r>
                            </m:lim>
                          </m:limLow>
                        </m:e>
                        <m:lim>
                          <m:r>
                            <a:rPr xmlns:a="http://schemas.openxmlformats.org/drawingml/2006/main" sz="4100" i="1">
                              <a:solidFill>
                                <a:srgbClr val="000000"/>
                              </a:solidFill>
                              <a:latin typeface="Cambria Math" panose="02040503050406030204" pitchFamily="18" charset="0"/>
                            </a:rPr>
                            <m:t>2</m:t>
                          </m:r>
                        </m:lim>
                      </m:limUpp>
                      <m:sSub>
                        <m:e>
                          <m:r>
                            <a:rPr xmlns:a="http://schemas.openxmlformats.org/drawingml/2006/main" sz="4100" i="1">
                              <a:solidFill>
                                <a:srgbClr val="000000"/>
                              </a:solidFill>
                              <a:latin typeface="Cambria Math" panose="02040503050406030204" pitchFamily="18" charset="0"/>
                            </a:rPr>
                            <m:t>τ</m:t>
                          </m:r>
                        </m:e>
                        <m:sub>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j</m:t>
                          </m:r>
                        </m:sub>
                      </m:sSub>
                      <m:sSub>
                        <m:e>
                          <m:limUpp>
                            <m:e>
                              <m:r>
                                <a:rPr xmlns:a="http://schemas.openxmlformats.org/drawingml/2006/main" sz="4100" i="1">
                                  <a:solidFill>
                                    <a:srgbClr val="000000"/>
                                  </a:solidFill>
                                  <a:latin typeface="Cambria Math" panose="02040503050406030204" pitchFamily="18" charset="0"/>
                                </a:rPr>
                                <m:t>θ</m:t>
                              </m:r>
                            </m:e>
                            <m:lim>
                              <m:r>
                                <a:rPr xmlns:a="http://schemas.openxmlformats.org/drawingml/2006/main" sz="4100" i="1">
                                  <a:solidFill>
                                    <a:srgbClr val="000000"/>
                                  </a:solidFill>
                                  <a:latin typeface="Cambria Math" panose="02040503050406030204" pitchFamily="18" charset="0"/>
                                </a:rPr>
                                <m:t>·</m:t>
                              </m:r>
                            </m:lim>
                          </m:limUpp>
                        </m:e>
                        <m:sub>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j</m:t>
                          </m:r>
                        </m:sub>
                      </m:sSub>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P</m:t>
                          </m:r>
                        </m:e>
                        <m:sub>
                          <m:r>
                            <a:rPr xmlns:a="http://schemas.openxmlformats.org/drawingml/2006/main" sz="4100" i="1">
                              <a:solidFill>
                                <a:srgbClr val="000000"/>
                              </a:solidFill>
                              <a:latin typeface="Cambria Math" panose="02040503050406030204" pitchFamily="18" charset="0"/>
                            </a:rPr>
                            <m:t>a</m:t>
                          </m:r>
                          <m:r>
                            <a:rPr xmlns:a="http://schemas.openxmlformats.org/drawingml/2006/main" sz="4100" i="1">
                              <a:solidFill>
                                <a:srgbClr val="000000"/>
                              </a:solidFill>
                              <a:latin typeface="Cambria Math" panose="02040503050406030204" pitchFamily="18" charset="0"/>
                            </a:rPr>
                            <m:t>v</m:t>
                          </m:r>
                          <m:r>
                            <a:rPr xmlns:a="http://schemas.openxmlformats.org/drawingml/2006/main" sz="4100" i="1">
                              <a:solidFill>
                                <a:srgbClr val="000000"/>
                              </a:solidFill>
                              <a:latin typeface="Cambria Math" panose="02040503050406030204" pitchFamily="18" charset="0"/>
                            </a:rPr>
                            <m:t>g</m:t>
                          </m:r>
                        </m:sub>
                      </m:sSub>
                      <m:sSup>
                        <m:e>
                          <m:r>
                            <a:rPr xmlns:a="http://schemas.openxmlformats.org/drawingml/2006/main" sz="4100" i="1">
                              <a:solidFill>
                                <a:srgbClr val="000000"/>
                              </a:solidFill>
                              <a:latin typeface="Cambria Math" panose="02040503050406030204" pitchFamily="18" charset="0"/>
                            </a:rPr>
                            <m:t>)</m:t>
                          </m:r>
                        </m:e>
                        <m:sup>
                          <m:r>
                            <a:rPr xmlns:a="http://schemas.openxmlformats.org/drawingml/2006/main" sz="4100" i="1">
                              <a:solidFill>
                                <a:srgbClr val="000000"/>
                              </a:solidFill>
                              <a:latin typeface="Cambria Math" panose="02040503050406030204" pitchFamily="18" charset="0"/>
                            </a:rPr>
                            <m:t>2</m:t>
                          </m:r>
                        </m:sup>
                      </m:sSup>
                      <m:r>
                        <a:rPr xmlns:a="http://schemas.openxmlformats.org/drawingml/2006/main" sz="4100" i="1">
                          <a:solidFill>
                            <a:srgbClr val="000000"/>
                          </a:solidFill>
                          <a:latin typeface="Cambria Math" panose="02040503050406030204" pitchFamily="18" charset="0"/>
                        </a:rPr>
                        <m:t>d</m:t>
                      </m:r>
                      <m:r>
                        <a:rPr xmlns:a="http://schemas.openxmlformats.org/drawingml/2006/main" sz="4100" i="1">
                          <a:solidFill>
                            <a:srgbClr val="000000"/>
                          </a:solidFill>
                          <a:latin typeface="Cambria Math" panose="02040503050406030204" pitchFamily="18" charset="0"/>
                        </a:rPr>
                        <m:t>t</m:t>
                      </m:r>
                    </m:e>
                  </m:rad>
                </m:oMath>
              </m:oMathPara>
            </a14:m>
            <a:endParaRPr sz="4100"/>
          </a:p>
        </p:txBody>
      </p:sp>
      <p:sp>
        <p:nvSpPr>
          <p:cNvPr id="386" name="Equation"/>
          <p:cNvSpPr txBox="1"/>
          <p:nvPr/>
        </p:nvSpPr>
        <p:spPr>
          <a:xfrm>
            <a:off x="16202648" y="11418762"/>
            <a:ext cx="6149387" cy="166993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400" i="1">
                          <a:solidFill>
                            <a:srgbClr val="000000"/>
                          </a:solidFill>
                          <a:latin typeface="Cambria Math" panose="02040503050406030204" pitchFamily="18" charset="0"/>
                        </a:rPr>
                        <m:t>P</m:t>
                      </m:r>
                    </m:e>
                    <m:sub>
                      <m:r>
                        <a:rPr xmlns:a="http://schemas.openxmlformats.org/drawingml/2006/main" sz="4400" i="1">
                          <a:solidFill>
                            <a:srgbClr val="000000"/>
                          </a:solidFill>
                          <a:latin typeface="Cambria Math" panose="02040503050406030204" pitchFamily="18" charset="0"/>
                        </a:rPr>
                        <m:t>L</m:t>
                      </m:r>
                    </m:sub>
                  </m:sSub>
                  <m:r>
                    <a:rPr xmlns:a="http://schemas.openxmlformats.org/drawingml/2006/main" sz="4400" i="1">
                      <a:solidFill>
                        <a:srgbClr val="000000"/>
                      </a:solidFill>
                      <a:latin typeface="Cambria Math" panose="02040503050406030204" pitchFamily="18" charset="0"/>
                    </a:rPr>
                    <m:t>=</m:t>
                  </m:r>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1</m:t>
                      </m:r>
                    </m:num>
                    <m:den>
                      <m:r>
                        <a:rPr xmlns:a="http://schemas.openxmlformats.org/drawingml/2006/main" sz="4400" i="1">
                          <a:solidFill>
                            <a:srgbClr val="000000"/>
                          </a:solidFill>
                          <a:latin typeface="Cambria Math" panose="02040503050406030204" pitchFamily="18" charset="0"/>
                        </a:rPr>
                        <m:t>T</m:t>
                      </m:r>
                    </m:den>
                  </m:f>
                  <m:limUpp>
                    <m:e>
                      <m:limLow>
                        <m:e>
                          <m:r>
                            <a:rPr xmlns:a="http://schemas.openxmlformats.org/drawingml/2006/main" sz="4400" i="1">
                              <a:solidFill>
                                <a:srgbClr val="000000"/>
                              </a:solidFill>
                              <a:latin typeface="Cambria Math" panose="02040503050406030204" pitchFamily="18" charset="0"/>
                            </a:rPr>
                            <m:t>∑</m:t>
                          </m:r>
                        </m:e>
                        <m:lim>
                          <m:r>
                            <a:rPr xmlns:a="http://schemas.openxmlformats.org/drawingml/2006/main" sz="4400" i="1">
                              <a:solidFill>
                                <a:srgbClr val="000000"/>
                              </a:solidFill>
                              <a:latin typeface="Cambria Math" panose="02040503050406030204" pitchFamily="18" charset="0"/>
                            </a:rPr>
                            <m:t>i</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1</m:t>
                          </m:r>
                        </m:lim>
                      </m:limLow>
                    </m:e>
                    <m:lim>
                      <m:r>
                        <a:rPr xmlns:a="http://schemas.openxmlformats.org/drawingml/2006/main" sz="4400" i="1">
                          <a:solidFill>
                            <a:srgbClr val="000000"/>
                          </a:solidFill>
                          <a:latin typeface="Cambria Math" panose="02040503050406030204" pitchFamily="18" charset="0"/>
                        </a:rPr>
                        <m:t>4</m:t>
                      </m:r>
                    </m:lim>
                  </m:limUpp>
                  <m:limUpp>
                    <m:e>
                      <m:limLow>
                        <m:e>
                          <m:r>
                            <a:rPr xmlns:a="http://schemas.openxmlformats.org/drawingml/2006/main" sz="4400" i="1">
                              <a:solidFill>
                                <a:srgbClr val="000000"/>
                              </a:solidFill>
                              <a:latin typeface="Cambria Math" panose="02040503050406030204" pitchFamily="18" charset="0"/>
                            </a:rPr>
                            <m:t>∑</m:t>
                          </m:r>
                        </m:e>
                        <m:lim>
                          <m:r>
                            <a:rPr xmlns:a="http://schemas.openxmlformats.org/drawingml/2006/main" sz="4400" i="1">
                              <a:solidFill>
                                <a:srgbClr val="000000"/>
                              </a:solidFill>
                              <a:latin typeface="Cambria Math" panose="02040503050406030204" pitchFamily="18" charset="0"/>
                            </a:rPr>
                            <m:t>j</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1</m:t>
                          </m:r>
                        </m:lim>
                      </m:limLow>
                    </m:e>
                    <m:lim>
                      <m:r>
                        <a:rPr xmlns:a="http://schemas.openxmlformats.org/drawingml/2006/main" sz="4400" i="1">
                          <a:solidFill>
                            <a:srgbClr val="000000"/>
                          </a:solidFill>
                          <a:latin typeface="Cambria Math" panose="02040503050406030204" pitchFamily="18" charset="0"/>
                        </a:rPr>
                        <m:t>2</m:t>
                      </m:r>
                    </m:lim>
                  </m:limUpp>
                  <m:sSubSup>
                    <m:e>
                      <m:r>
                        <a:rPr xmlns:a="http://schemas.openxmlformats.org/drawingml/2006/main" sz="4400" i="1">
                          <a:solidFill>
                            <a:srgbClr val="000000"/>
                          </a:solidFill>
                          <a:latin typeface="Cambria Math" panose="02040503050406030204" pitchFamily="18" charset="0"/>
                        </a:rPr>
                        <m:t>∫</m:t>
                      </m:r>
                    </m:e>
                    <m:sub>
                      <m:r>
                        <a:rPr xmlns:a="http://schemas.openxmlformats.org/drawingml/2006/main" sz="4400" i="1">
                          <a:solidFill>
                            <a:srgbClr val="000000"/>
                          </a:solidFill>
                          <a:latin typeface="Cambria Math" panose="02040503050406030204" pitchFamily="18" charset="0"/>
                        </a:rPr>
                        <m:t>0</m:t>
                      </m:r>
                    </m:sub>
                    <m:sup>
                      <m:r>
                        <a:rPr xmlns:a="http://schemas.openxmlformats.org/drawingml/2006/main" sz="4400" i="1">
                          <a:solidFill>
                            <a:srgbClr val="000000"/>
                          </a:solidFill>
                          <a:latin typeface="Cambria Math" panose="02040503050406030204" pitchFamily="18" charset="0"/>
                        </a:rPr>
                        <m:t>T</m:t>
                      </m:r>
                    </m:sup>
                  </m:sSubSup>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τ</m:t>
                      </m:r>
                    </m:e>
                    <m:sub>
                      <m:r>
                        <a:rPr xmlns:a="http://schemas.openxmlformats.org/drawingml/2006/main" sz="4400" i="1">
                          <a:solidFill>
                            <a:srgbClr val="000000"/>
                          </a:solidFill>
                          <a:latin typeface="Cambria Math" panose="02040503050406030204" pitchFamily="18" charset="0"/>
                        </a:rPr>
                        <m:t>i</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j</m:t>
                      </m:r>
                    </m:sub>
                  </m:sSub>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t</m:t>
                  </m:r>
                  <m:r>
                    <a:rPr xmlns:a="http://schemas.openxmlformats.org/drawingml/2006/main" sz="4400" i="1">
                      <a:solidFill>
                        <a:srgbClr val="000000"/>
                      </a:solidFill>
                      <a:latin typeface="Cambria Math" panose="02040503050406030204" pitchFamily="18" charset="0"/>
                    </a:rPr>
                    <m:t>)</m:t>
                  </m:r>
                  <m:sSup>
                    <m:e>
                      <m:r>
                        <a:rPr xmlns:a="http://schemas.openxmlformats.org/drawingml/2006/main" sz="4400" i="1">
                          <a:solidFill>
                            <a:srgbClr val="000000"/>
                          </a:solidFill>
                          <a:latin typeface="Cambria Math" panose="02040503050406030204" pitchFamily="18" charset="0"/>
                        </a:rPr>
                        <m:t>)</m:t>
                      </m:r>
                    </m:e>
                    <m:sup>
                      <m:r>
                        <a:rPr xmlns:a="http://schemas.openxmlformats.org/drawingml/2006/main" sz="4400" i="1">
                          <a:solidFill>
                            <a:srgbClr val="000000"/>
                          </a:solidFill>
                          <a:latin typeface="Cambria Math" panose="02040503050406030204" pitchFamily="18" charset="0"/>
                        </a:rPr>
                        <m:t>2</m:t>
                      </m:r>
                    </m:sup>
                  </m:sSup>
                  <m:r>
                    <a:rPr xmlns:a="http://schemas.openxmlformats.org/drawingml/2006/main" sz="4400" i="1">
                      <a:solidFill>
                        <a:srgbClr val="000000"/>
                      </a:solidFill>
                      <a:latin typeface="Cambria Math" panose="02040503050406030204" pitchFamily="18" charset="0"/>
                    </a:rPr>
                    <m:t>d</m:t>
                  </m:r>
                  <m:r>
                    <a:rPr xmlns:a="http://schemas.openxmlformats.org/drawingml/2006/main" sz="4400" i="1">
                      <a:solidFill>
                        <a:srgbClr val="000000"/>
                      </a:solidFill>
                      <a:latin typeface="Cambria Math" panose="02040503050406030204" pitchFamily="18" charset="0"/>
                    </a:rPr>
                    <m:t>t</m:t>
                  </m:r>
                </m:oMath>
              </m:oMathPara>
            </a14:m>
            <a:endParaRPr sz="4400"/>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3D model"/>
          <p:cNvSpPr txBox="1"/>
          <p:nvPr>
            <p:ph type="title"/>
          </p:nvPr>
        </p:nvSpPr>
        <p:spPr>
          <a:prstGeom prst="rect">
            <a:avLst/>
          </a:prstGeom>
        </p:spPr>
        <p:txBody>
          <a:bodyPr/>
          <a:lstStyle/>
          <a:p>
            <a:pPr/>
            <a:r>
              <a:t>3D model</a:t>
            </a:r>
          </a:p>
        </p:txBody>
      </p:sp>
      <p:sp>
        <p:nvSpPr>
          <p:cNvPr id="389" name="Quadruped Assembly on Fusion 360"/>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Quadruped Assembly on Fusion 360</a:t>
            </a:r>
          </a:p>
        </p:txBody>
      </p:sp>
      <p:sp>
        <p:nvSpPr>
          <p:cNvPr id="390" name="Need for 3D model-…"/>
          <p:cNvSpPr txBox="1"/>
          <p:nvPr>
            <p:ph type="body" sz="half" idx="1"/>
          </p:nvPr>
        </p:nvSpPr>
        <p:spPr>
          <a:xfrm>
            <a:off x="1206500" y="4248504"/>
            <a:ext cx="10535425" cy="8256012"/>
          </a:xfrm>
          <a:prstGeom prst="rect">
            <a:avLst/>
          </a:prstGeom>
        </p:spPr>
        <p:txBody>
          <a:bodyPr/>
          <a:lstStyle/>
          <a:p>
            <a:pPr defTabSz="693419">
              <a:spcBef>
                <a:spcPts val="1500"/>
              </a:spcBef>
              <a:defRPr spc="-46" sz="4619"/>
            </a:pPr>
            <a:r>
              <a:t>Need for 3D model-</a:t>
            </a:r>
          </a:p>
          <a:p>
            <a:pPr marL="192023" indent="-192023" defTabSz="693419">
              <a:spcBef>
                <a:spcPts val="1500"/>
              </a:spcBef>
              <a:buSzPct val="100000"/>
              <a:buChar char="•"/>
              <a:defRPr spc="-46" sz="4619"/>
            </a:pPr>
            <a:r>
              <a:t>Precise mass of quadruped components</a:t>
            </a:r>
          </a:p>
          <a:p>
            <a:pPr marL="192023" indent="-192023" defTabSz="693419">
              <a:spcBef>
                <a:spcPts val="1500"/>
              </a:spcBef>
              <a:buSzPct val="100000"/>
              <a:buChar char="•"/>
              <a:defRPr spc="-46" sz="4619"/>
            </a:pPr>
            <a:r>
              <a:t>Precise Position of leg COM </a:t>
            </a:r>
          </a:p>
          <a:p>
            <a:pPr marL="192023" indent="-192023" defTabSz="693419">
              <a:spcBef>
                <a:spcPts val="1500"/>
              </a:spcBef>
              <a:buSzPct val="100000"/>
              <a:buChar char="•"/>
              <a:defRPr spc="-46" sz="4619"/>
            </a:pPr>
            <a:r>
              <a:t>Moment of Inertia in Knee four bar linkage</a:t>
            </a:r>
          </a:p>
          <a:p>
            <a:pPr marL="192023" indent="-192023" defTabSz="693419">
              <a:spcBef>
                <a:spcPts val="1500"/>
              </a:spcBef>
              <a:buSzPct val="100000"/>
              <a:buChar char="•"/>
              <a:defRPr spc="-46" sz="4619"/>
            </a:pPr>
            <a:r>
              <a:t>Easier method for URDF model generation</a:t>
            </a:r>
          </a:p>
          <a:p>
            <a:pPr marL="192023" indent="-192023" defTabSz="693419">
              <a:spcBef>
                <a:spcPts val="1500"/>
              </a:spcBef>
              <a:buSzPct val="100000"/>
              <a:buChar char="•"/>
              <a:defRPr spc="-46" sz="4619"/>
            </a:pPr>
            <a:r>
              <a:t>Calculating Joint motion ranges</a:t>
            </a:r>
          </a:p>
          <a:p>
            <a:pPr marL="192023" indent="-192023" defTabSz="693419">
              <a:spcBef>
                <a:spcPts val="1500"/>
              </a:spcBef>
              <a:buSzPct val="100000"/>
              <a:buChar char="•"/>
              <a:defRPr spc="-46" sz="4619"/>
            </a:pPr>
            <a:r>
              <a:t>Fusion 360 can also be used for ML</a:t>
            </a:r>
          </a:p>
        </p:txBody>
      </p:sp>
      <p:pic>
        <p:nvPicPr>
          <p:cNvPr id="391" name="Screenshot 2020-11-16 at 10.15.12 PM.png" descr="Screenshot 2020-11-16 at 10.15.12 PM.png"/>
          <p:cNvPicPr>
            <a:picLocks noChangeAspect="1"/>
          </p:cNvPicPr>
          <p:nvPr/>
        </p:nvPicPr>
        <p:blipFill>
          <a:blip r:embed="rId2">
            <a:extLst/>
          </a:blip>
          <a:stretch>
            <a:fillRect/>
          </a:stretch>
        </p:blipFill>
        <p:spPr>
          <a:xfrm>
            <a:off x="11753764" y="3801369"/>
            <a:ext cx="12052508" cy="9140493"/>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3D model"/>
          <p:cNvSpPr txBox="1"/>
          <p:nvPr>
            <p:ph type="title"/>
          </p:nvPr>
        </p:nvSpPr>
        <p:spPr>
          <a:prstGeom prst="rect">
            <a:avLst/>
          </a:prstGeom>
        </p:spPr>
        <p:txBody>
          <a:bodyPr/>
          <a:lstStyle/>
          <a:p>
            <a:pPr/>
            <a:r>
              <a:t>3D model</a:t>
            </a:r>
          </a:p>
        </p:txBody>
      </p:sp>
      <p:sp>
        <p:nvSpPr>
          <p:cNvPr id="394" name="Quadruped Assembly on Fusion 360"/>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lnSpc>
                <a:spcPct val="100000"/>
              </a:lnSpc>
              <a:spcBef>
                <a:spcPts val="0"/>
              </a:spcBef>
              <a:defRPr b="1" sz="5500"/>
            </a:lvl1pPr>
          </a:lstStyle>
          <a:p>
            <a:pPr/>
            <a:r>
              <a:t>Quadruped Assembly on Fusion 360</a:t>
            </a:r>
          </a:p>
        </p:txBody>
      </p:sp>
      <p:pic>
        <p:nvPicPr>
          <p:cNvPr id="395" name="Screenshot 2020-11-16 at 10.14.50 PM.png" descr="Screenshot 2020-11-16 at 10.14.50 PM.png"/>
          <p:cNvPicPr>
            <a:picLocks noChangeAspect="1"/>
          </p:cNvPicPr>
          <p:nvPr/>
        </p:nvPicPr>
        <p:blipFill>
          <a:blip r:embed="rId2">
            <a:extLst/>
          </a:blip>
          <a:stretch>
            <a:fillRect/>
          </a:stretch>
        </p:blipFill>
        <p:spPr>
          <a:xfrm>
            <a:off x="1367407" y="3998182"/>
            <a:ext cx="10258105" cy="8746867"/>
          </a:xfrm>
          <a:prstGeom prst="rect">
            <a:avLst/>
          </a:prstGeom>
          <a:ln w="12700">
            <a:miter lim="400000"/>
          </a:ln>
        </p:spPr>
      </p:pic>
      <p:pic>
        <p:nvPicPr>
          <p:cNvPr id="396" name="Screenshot 2020-11-16 at 10.14.22 PM.png" descr="Screenshot 2020-11-16 at 10.14.22 PM.png"/>
          <p:cNvPicPr>
            <a:picLocks noChangeAspect="1"/>
          </p:cNvPicPr>
          <p:nvPr/>
        </p:nvPicPr>
        <p:blipFill>
          <a:blip r:embed="rId3">
            <a:extLst/>
          </a:blip>
          <a:stretch>
            <a:fillRect/>
          </a:stretch>
        </p:blipFill>
        <p:spPr>
          <a:xfrm>
            <a:off x="13746616" y="3998182"/>
            <a:ext cx="8865602" cy="8746867"/>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PyBullet"/>
          <p:cNvSpPr txBox="1"/>
          <p:nvPr>
            <p:ph type="title"/>
          </p:nvPr>
        </p:nvSpPr>
        <p:spPr>
          <a:prstGeom prst="rect">
            <a:avLst/>
          </a:prstGeom>
        </p:spPr>
        <p:txBody>
          <a:bodyPr/>
          <a:lstStyle/>
          <a:p>
            <a:pPr/>
            <a:r>
              <a:t>PyBullet</a:t>
            </a:r>
          </a:p>
        </p:txBody>
      </p:sp>
      <p:sp>
        <p:nvSpPr>
          <p:cNvPr id="399" name="Collision and Inertia Model of the quadrup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Collision and Inertia Model of the quadruped</a:t>
            </a:r>
          </a:p>
        </p:txBody>
      </p:sp>
      <p:pic>
        <p:nvPicPr>
          <p:cNvPr id="400" name="pybullet_sim.png" descr="pybullet_sim.png"/>
          <p:cNvPicPr>
            <a:picLocks noChangeAspect="1"/>
          </p:cNvPicPr>
          <p:nvPr/>
        </p:nvPicPr>
        <p:blipFill>
          <a:blip r:embed="rId2">
            <a:extLst/>
          </a:blip>
          <a:stretch>
            <a:fillRect/>
          </a:stretch>
        </p:blipFill>
        <p:spPr>
          <a:xfrm>
            <a:off x="13088094" y="3951113"/>
            <a:ext cx="10126411" cy="8092655"/>
          </a:xfrm>
          <a:prstGeom prst="rect">
            <a:avLst/>
          </a:prstGeom>
          <a:ln w="12700">
            <a:miter lim="400000"/>
          </a:ln>
        </p:spPr>
      </p:pic>
      <p:sp>
        <p:nvSpPr>
          <p:cNvPr id="401" name="Collisions in the quadruped to be modelled using simple shapes like cylinder, boxed and spheres…"/>
          <p:cNvSpPr txBox="1"/>
          <p:nvPr/>
        </p:nvSpPr>
        <p:spPr>
          <a:xfrm>
            <a:off x="1303046" y="5347824"/>
            <a:ext cx="11595848" cy="52992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buSzPct val="100000"/>
              <a:buChar char="•"/>
            </a:pPr>
            <a:r>
              <a:t>Collisions in the quadruped to be modelled using simple shapes like cylinder, boxed and spheres</a:t>
            </a:r>
          </a:p>
          <a:p>
            <a:pPr marL="228600" indent="-228600">
              <a:buSzPct val="100000"/>
              <a:buChar char="•"/>
            </a:pPr>
            <a:r>
              <a:t>There is a need for a simpler model as the collision model using meshes requires compute power not currently available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ROS and Gazebo"/>
          <p:cNvSpPr txBox="1"/>
          <p:nvPr>
            <p:ph type="title"/>
          </p:nvPr>
        </p:nvSpPr>
        <p:spPr>
          <a:prstGeom prst="rect">
            <a:avLst/>
          </a:prstGeom>
        </p:spPr>
        <p:txBody>
          <a:bodyPr/>
          <a:lstStyle/>
          <a:p>
            <a:pPr/>
            <a:r>
              <a:t>ROS and Gazebo</a:t>
            </a:r>
          </a:p>
        </p:txBody>
      </p:sp>
      <p:sp>
        <p:nvSpPr>
          <p:cNvPr id="404" name="Due to the limitations of the PyBullet API, the environment for RL had to be changed from PyBullet to ROS and Gazebo…"/>
          <p:cNvSpPr txBox="1"/>
          <p:nvPr>
            <p:ph type="body" idx="1"/>
          </p:nvPr>
        </p:nvSpPr>
        <p:spPr>
          <a:xfrm>
            <a:off x="1206500" y="3060732"/>
            <a:ext cx="21971000" cy="9443784"/>
          </a:xfrm>
          <a:prstGeom prst="rect">
            <a:avLst/>
          </a:prstGeom>
        </p:spPr>
        <p:txBody>
          <a:bodyPr/>
          <a:lstStyle/>
          <a:p>
            <a:pPr marL="210311" indent="-210311" defTabSz="759459">
              <a:spcBef>
                <a:spcPts val="1600"/>
              </a:spcBef>
              <a:buSzPct val="100000"/>
              <a:buChar char="•"/>
              <a:defRPr spc="-50" sz="5060"/>
            </a:pPr>
            <a:r>
              <a:t>Due to the limitations of the PyBullet API, the environment for RL had to be changed from PyBullet to ROS and Gazebo</a:t>
            </a:r>
          </a:p>
          <a:p>
            <a:pPr marL="210311" indent="-210311" defTabSz="759459">
              <a:spcBef>
                <a:spcPts val="1600"/>
              </a:spcBef>
              <a:buSzPct val="100000"/>
              <a:buChar char="•"/>
              <a:defRPr spc="-50" sz="5060"/>
            </a:pPr>
            <a:r>
              <a:t>ROS implementation has a much lower simulation to hardware transfer time and Gazebo provides the flexibility of adding sensors into the simulations as needed</a:t>
            </a:r>
          </a:p>
          <a:p>
            <a:pPr marL="210311" indent="-210311" defTabSz="759459">
              <a:spcBef>
                <a:spcPts val="1600"/>
              </a:spcBef>
              <a:buSzPct val="100000"/>
              <a:buChar char="•"/>
              <a:defRPr spc="-50" sz="5060"/>
            </a:pPr>
            <a:r>
              <a:t>Pybullet lacks a forward kinematics module that is needed for computing the future contact positions for the Stability Criteria</a:t>
            </a:r>
          </a:p>
          <a:p>
            <a:pPr marL="210311" indent="-210311" defTabSz="759459">
              <a:spcBef>
                <a:spcPts val="1600"/>
              </a:spcBef>
              <a:buSzPct val="100000"/>
              <a:buChar char="•"/>
              <a:defRPr spc="-50" sz="5060"/>
            </a:pPr>
            <a:r>
              <a:t>MoveIt! Plugin with Gazebo can be very easily be used to get forward as well as inverse kinematics of the quadruped</a:t>
            </a:r>
          </a:p>
          <a:p>
            <a:pPr marL="210311" indent="-210311" defTabSz="759459">
              <a:spcBef>
                <a:spcPts val="1600"/>
              </a:spcBef>
              <a:buSzPct val="100000"/>
              <a:buChar char="•"/>
              <a:defRPr spc="-50" sz="5060"/>
            </a:pPr>
            <a:r>
              <a:t>Gazebo also simplifies Stability Criteria Calculation as it directly provides callbacks for dynamics and kinematics from the physics engine used</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ROS and Gazebo"/>
          <p:cNvSpPr txBox="1"/>
          <p:nvPr>
            <p:ph type="title"/>
          </p:nvPr>
        </p:nvSpPr>
        <p:spPr>
          <a:prstGeom prst="rect">
            <a:avLst/>
          </a:prstGeom>
        </p:spPr>
        <p:txBody>
          <a:bodyPr/>
          <a:lstStyle/>
          <a:p>
            <a:pPr/>
            <a:r>
              <a:t>ROS and Gazebo</a:t>
            </a:r>
          </a:p>
        </p:txBody>
      </p:sp>
      <p:sp>
        <p:nvSpPr>
          <p:cNvPr id="407" name="Simplified Quadruped Mode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Simplified Quadruped Model</a:t>
            </a:r>
          </a:p>
        </p:txBody>
      </p:sp>
      <p:sp>
        <p:nvSpPr>
          <p:cNvPr id="408" name="The initially developed quadruped URDF model required very high computational power for proper simulation, which is not available…"/>
          <p:cNvSpPr txBox="1"/>
          <p:nvPr>
            <p:ph type="body" sz="half" idx="1"/>
          </p:nvPr>
        </p:nvSpPr>
        <p:spPr>
          <a:xfrm>
            <a:off x="1348680" y="5069767"/>
            <a:ext cx="12004724" cy="6603697"/>
          </a:xfrm>
          <a:prstGeom prst="rect">
            <a:avLst/>
          </a:prstGeom>
        </p:spPr>
        <p:txBody>
          <a:bodyPr/>
          <a:lstStyle/>
          <a:p>
            <a:pPr marL="228600" indent="-228600">
              <a:buSzPct val="100000"/>
              <a:buChar char="•"/>
            </a:pPr>
            <a:r>
              <a:t>The initially developed quadruped URDF model required very high computational power for proper simulation, which is not available</a:t>
            </a:r>
          </a:p>
          <a:p>
            <a:pPr marL="228600" indent="-228600">
              <a:buSzPct val="100000"/>
              <a:buChar char="•"/>
            </a:pPr>
            <a:r>
              <a:t>A simplified URDF model was developed to simulate the kinematics and dynamics of the quadruped</a:t>
            </a:r>
          </a:p>
        </p:txBody>
      </p:sp>
      <p:pic>
        <p:nvPicPr>
          <p:cNvPr id="409" name="simplified_urdf.png" descr="simplified_urdf.png"/>
          <p:cNvPicPr>
            <a:picLocks noChangeAspect="1"/>
          </p:cNvPicPr>
          <p:nvPr/>
        </p:nvPicPr>
        <p:blipFill>
          <a:blip r:embed="rId2">
            <a:extLst/>
          </a:blip>
          <a:stretch>
            <a:fillRect/>
          </a:stretch>
        </p:blipFill>
        <p:spPr>
          <a:xfrm>
            <a:off x="13968685" y="1162438"/>
            <a:ext cx="8504689" cy="6090891"/>
          </a:xfrm>
          <a:prstGeom prst="rect">
            <a:avLst/>
          </a:prstGeom>
          <a:ln w="12700">
            <a:miter lim="400000"/>
          </a:ln>
        </p:spPr>
      </p:pic>
      <p:pic>
        <p:nvPicPr>
          <p:cNvPr id="410" name="simplified_urdf_2.png" descr="simplified_urdf_2.png"/>
          <p:cNvPicPr>
            <a:picLocks noChangeAspect="1"/>
          </p:cNvPicPr>
          <p:nvPr/>
        </p:nvPicPr>
        <p:blipFill>
          <a:blip r:embed="rId3">
            <a:extLst/>
          </a:blip>
          <a:stretch>
            <a:fillRect/>
          </a:stretch>
        </p:blipFill>
        <p:spPr>
          <a:xfrm>
            <a:off x="13958447" y="7234965"/>
            <a:ext cx="8504689" cy="6138465"/>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ROS"/>
          <p:cNvSpPr txBox="1"/>
          <p:nvPr>
            <p:ph type="title"/>
          </p:nvPr>
        </p:nvSpPr>
        <p:spPr>
          <a:prstGeom prst="rect">
            <a:avLst/>
          </a:prstGeom>
        </p:spPr>
        <p:txBody>
          <a:bodyPr/>
          <a:lstStyle/>
          <a:p>
            <a:pPr/>
            <a:r>
              <a:t>ROS</a:t>
            </a:r>
          </a:p>
        </p:txBody>
      </p:sp>
      <p:sp>
        <p:nvSpPr>
          <p:cNvPr id="413" name="Quadruped Mode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Quadruped Model</a:t>
            </a:r>
          </a:p>
        </p:txBody>
      </p:sp>
      <p:pic>
        <p:nvPicPr>
          <p:cNvPr id="414" name="Image" descr="Image"/>
          <p:cNvPicPr>
            <a:picLocks noChangeAspect="1"/>
          </p:cNvPicPr>
          <p:nvPr/>
        </p:nvPicPr>
        <p:blipFill>
          <a:blip r:embed="rId2">
            <a:extLst/>
          </a:blip>
          <a:stretch>
            <a:fillRect/>
          </a:stretch>
        </p:blipFill>
        <p:spPr>
          <a:xfrm>
            <a:off x="0" y="738000"/>
            <a:ext cx="24384000" cy="1224000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ROS"/>
          <p:cNvSpPr txBox="1"/>
          <p:nvPr>
            <p:ph type="title"/>
          </p:nvPr>
        </p:nvSpPr>
        <p:spPr>
          <a:prstGeom prst="rect">
            <a:avLst/>
          </a:prstGeom>
        </p:spPr>
        <p:txBody>
          <a:bodyPr/>
          <a:lstStyle/>
          <a:p>
            <a:pPr lvl="1"/>
            <a:r>
              <a:t>ROS</a:t>
            </a:r>
          </a:p>
        </p:txBody>
      </p:sp>
      <p:sp>
        <p:nvSpPr>
          <p:cNvPr id="417" name="Quadruped Model - Move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Quadruped Model - MoveIt!</a:t>
            </a:r>
          </a:p>
        </p:txBody>
      </p:sp>
      <p:sp>
        <p:nvSpPr>
          <p:cNvPr id="418" name="“MoveIt!” is a ROS path planning package used to plan manipulator paths…"/>
          <p:cNvSpPr txBox="1"/>
          <p:nvPr>
            <p:ph type="body" sz="half" idx="1"/>
          </p:nvPr>
        </p:nvSpPr>
        <p:spPr>
          <a:xfrm>
            <a:off x="1206500" y="4248504"/>
            <a:ext cx="11772973" cy="8256012"/>
          </a:xfrm>
          <a:prstGeom prst="rect">
            <a:avLst/>
          </a:prstGeom>
        </p:spPr>
        <p:txBody>
          <a:bodyPr/>
          <a:lstStyle/>
          <a:p>
            <a:pPr marL="212597" indent="-212597" defTabSz="767715">
              <a:spcBef>
                <a:spcPts val="1600"/>
              </a:spcBef>
              <a:buSzPct val="100000"/>
              <a:buChar char="•"/>
              <a:defRPr spc="-51" sz="5115"/>
            </a:pPr>
            <a:r>
              <a:t>“MoveIt!” is a ROS path planning package used to plan manipulator paths</a:t>
            </a:r>
          </a:p>
          <a:p>
            <a:pPr marL="212597" indent="-212597" defTabSz="767715">
              <a:spcBef>
                <a:spcPts val="1600"/>
              </a:spcBef>
              <a:buSzPct val="100000"/>
              <a:buChar char="•"/>
              <a:defRPr spc="-51" sz="5115"/>
            </a:pPr>
            <a:r>
              <a:t>“MoveIt!” was used to track the position of as end-effector, that is the leg tip as the leg moved from point A to point B</a:t>
            </a:r>
          </a:p>
          <a:p>
            <a:pPr marL="212597" indent="-212597" defTabSz="767715">
              <a:spcBef>
                <a:spcPts val="1600"/>
              </a:spcBef>
              <a:buSzPct val="100000"/>
              <a:buChar char="•"/>
              <a:defRPr spc="-51" sz="5115"/>
            </a:pPr>
            <a:r>
              <a:t>This package was used in the computation of the stability reward and replaced the previous derived kinematics model of the quadruped</a:t>
            </a:r>
          </a:p>
        </p:txBody>
      </p:sp>
      <p:pic>
        <p:nvPicPr>
          <p:cNvPr id="419" name="moveit.png" descr="moveit.png"/>
          <p:cNvPicPr>
            <a:picLocks noChangeAspect="1"/>
          </p:cNvPicPr>
          <p:nvPr/>
        </p:nvPicPr>
        <p:blipFill>
          <a:blip r:embed="rId2">
            <a:extLst/>
          </a:blip>
          <a:stretch>
            <a:fillRect/>
          </a:stretch>
        </p:blipFill>
        <p:spPr>
          <a:xfrm>
            <a:off x="12929766" y="4240245"/>
            <a:ext cx="10282291" cy="6574822"/>
          </a:xfrm>
          <a:prstGeom prst="rect">
            <a:avLst/>
          </a:prstGeom>
          <a:ln w="12700">
            <a:miter lim="400000"/>
          </a:ln>
        </p:spPr>
      </p:pic>
      <p:sp>
        <p:nvSpPr>
          <p:cNvPr id="420" name="Line"/>
          <p:cNvSpPr/>
          <p:nvPr/>
        </p:nvSpPr>
        <p:spPr>
          <a:xfrm>
            <a:off x="14681823" y="3420190"/>
            <a:ext cx="1" cy="4538888"/>
          </a:xfrm>
          <a:prstGeom prst="line">
            <a:avLst/>
          </a:prstGeom>
          <a:ln w="63500">
            <a:solidFill>
              <a:srgbClr val="000000"/>
            </a:solidFill>
            <a:miter lim="400000"/>
            <a:tailEnd type="triangle"/>
          </a:ln>
        </p:spPr>
        <p:txBody>
          <a:bodyPr lIns="50800" tIns="50800" rIns="50800" bIns="50800" anchor="ctr"/>
          <a:lstStyle/>
          <a:p>
            <a:pPr/>
          </a:p>
        </p:txBody>
      </p:sp>
      <p:sp>
        <p:nvSpPr>
          <p:cNvPr id="421" name="Line"/>
          <p:cNvSpPr/>
          <p:nvPr/>
        </p:nvSpPr>
        <p:spPr>
          <a:xfrm flipV="1">
            <a:off x="15187972" y="8536316"/>
            <a:ext cx="1" cy="2833267"/>
          </a:xfrm>
          <a:prstGeom prst="line">
            <a:avLst/>
          </a:prstGeom>
          <a:ln w="63500">
            <a:solidFill>
              <a:srgbClr val="000000"/>
            </a:solidFill>
            <a:miter lim="400000"/>
            <a:tailEnd type="triangle"/>
          </a:ln>
        </p:spPr>
        <p:txBody>
          <a:bodyPr lIns="50800" tIns="50800" rIns="50800" bIns="50800" anchor="ctr"/>
          <a:lstStyle/>
          <a:p>
            <a:pPr/>
          </a:p>
        </p:txBody>
      </p:sp>
      <p:sp>
        <p:nvSpPr>
          <p:cNvPr id="422" name="A"/>
          <p:cNvSpPr txBox="1"/>
          <p:nvPr/>
        </p:nvSpPr>
        <p:spPr>
          <a:xfrm>
            <a:off x="14427162" y="2563179"/>
            <a:ext cx="509322"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a:t>
            </a:r>
          </a:p>
        </p:txBody>
      </p:sp>
      <p:sp>
        <p:nvSpPr>
          <p:cNvPr id="423" name="B"/>
          <p:cNvSpPr txBox="1"/>
          <p:nvPr/>
        </p:nvSpPr>
        <p:spPr>
          <a:xfrm>
            <a:off x="14922034" y="11354689"/>
            <a:ext cx="531877"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ROS"/>
          <p:cNvSpPr txBox="1"/>
          <p:nvPr>
            <p:ph type="title"/>
          </p:nvPr>
        </p:nvSpPr>
        <p:spPr>
          <a:prstGeom prst="rect">
            <a:avLst/>
          </a:prstGeom>
        </p:spPr>
        <p:txBody>
          <a:bodyPr/>
          <a:lstStyle/>
          <a:p>
            <a:pPr/>
            <a:r>
              <a:t>ROS</a:t>
            </a:r>
          </a:p>
        </p:txBody>
      </p:sp>
      <p:sp>
        <p:nvSpPr>
          <p:cNvPr id="426" name="Senso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Sensors</a:t>
            </a:r>
          </a:p>
        </p:txBody>
      </p:sp>
      <p:sp>
        <p:nvSpPr>
          <p:cNvPr id="427" name="The following sensors are mounted on the quadruped simulation model:…"/>
          <p:cNvSpPr txBox="1"/>
          <p:nvPr>
            <p:ph type="body" idx="1"/>
          </p:nvPr>
        </p:nvSpPr>
        <p:spPr>
          <a:prstGeom prst="rect">
            <a:avLst/>
          </a:prstGeom>
        </p:spPr>
        <p:txBody>
          <a:bodyPr/>
          <a:lstStyle/>
          <a:p>
            <a:pPr defTabSz="734694">
              <a:spcBef>
                <a:spcPts val="1600"/>
              </a:spcBef>
              <a:defRPr spc="-48" sz="4895"/>
            </a:pPr>
            <a:r>
              <a:t>The following sensors are mounted on the quadruped simulation model:</a:t>
            </a:r>
          </a:p>
          <a:p>
            <a:pPr marL="542544" indent="-203454" defTabSz="734694">
              <a:spcBef>
                <a:spcPts val="1600"/>
              </a:spcBef>
              <a:buSzPct val="100000"/>
              <a:buChar char="•"/>
              <a:defRPr spc="-48" sz="4895"/>
            </a:pPr>
            <a:r>
              <a:t>IMU sensor:</a:t>
            </a:r>
          </a:p>
          <a:p>
            <a:pPr marL="1107694" indent="-203454" defTabSz="734694">
              <a:spcBef>
                <a:spcPts val="1600"/>
              </a:spcBef>
              <a:buSzPct val="100000"/>
              <a:buChar char="•"/>
              <a:defRPr spc="-48" sz="4895"/>
            </a:pPr>
            <a:r>
              <a:t>To obtain orientation, linear acceleration and angular velocity</a:t>
            </a:r>
          </a:p>
          <a:p>
            <a:pPr marL="1107694" indent="-203454" defTabSz="734694">
              <a:spcBef>
                <a:spcPts val="1600"/>
              </a:spcBef>
              <a:buSzPct val="100000"/>
              <a:buChar char="•"/>
              <a:defRPr spc="-48" sz="4895"/>
            </a:pPr>
            <a:r>
              <a:t>Sensed information used to construct robot state</a:t>
            </a:r>
          </a:p>
          <a:p>
            <a:pPr marL="1107694" indent="-203454" defTabSz="734694">
              <a:spcBef>
                <a:spcPts val="1600"/>
              </a:spcBef>
              <a:buSzPct val="100000"/>
              <a:buChar char="•"/>
              <a:defRPr spc="-48" sz="4895"/>
            </a:pPr>
            <a:r>
              <a:t>Mounted at the top of the base link</a:t>
            </a:r>
          </a:p>
          <a:p>
            <a:pPr marL="542544" indent="-203454" defTabSz="734694">
              <a:spcBef>
                <a:spcPts val="1600"/>
              </a:spcBef>
              <a:buSzPct val="100000"/>
              <a:buChar char="•"/>
              <a:defRPr spc="-48" sz="4895"/>
            </a:pPr>
            <a:r>
              <a:t>Contact Sensors</a:t>
            </a:r>
          </a:p>
          <a:p>
            <a:pPr marL="1107694" indent="-203454" defTabSz="734694">
              <a:spcBef>
                <a:spcPts val="1600"/>
              </a:spcBef>
              <a:buSzPct val="100000"/>
              <a:buChar char="•"/>
              <a:defRPr spc="-48" sz="4895"/>
            </a:pPr>
            <a:r>
              <a:t>To obtain Point of contact, normal forces and other contact related information</a:t>
            </a:r>
          </a:p>
          <a:p>
            <a:pPr marL="1107694" indent="-203454" defTabSz="734694">
              <a:spcBef>
                <a:spcPts val="1600"/>
              </a:spcBef>
              <a:buSzPct val="100000"/>
              <a:buChar char="•"/>
              <a:defRPr spc="-48" sz="4895"/>
            </a:pPr>
            <a:r>
              <a:t>Used to compute stability criteria of the reward</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Reinforcement Learning"/>
          <p:cNvSpPr txBox="1"/>
          <p:nvPr>
            <p:ph type="title"/>
          </p:nvPr>
        </p:nvSpPr>
        <p:spPr>
          <a:prstGeom prst="rect">
            <a:avLst/>
          </a:prstGeom>
        </p:spPr>
        <p:txBody>
          <a:bodyPr/>
          <a:lstStyle/>
          <a:p>
            <a:pPr/>
            <a:r>
              <a:t>Reinforcement Learning</a:t>
            </a:r>
          </a:p>
        </p:txBody>
      </p:sp>
      <p:sp>
        <p:nvSpPr>
          <p:cNvPr id="430" name="Deep Deterministic Policy Gradie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Deep Deterministic Policy Gradient</a:t>
            </a:r>
          </a:p>
        </p:txBody>
      </p:sp>
      <p:pic>
        <p:nvPicPr>
          <p:cNvPr id="431" name="ddpg.png" descr="ddpg.png"/>
          <p:cNvPicPr>
            <a:picLocks noChangeAspect="1"/>
          </p:cNvPicPr>
          <p:nvPr/>
        </p:nvPicPr>
        <p:blipFill>
          <a:blip r:embed="rId2">
            <a:extLst/>
          </a:blip>
          <a:stretch>
            <a:fillRect/>
          </a:stretch>
        </p:blipFill>
        <p:spPr>
          <a:xfrm>
            <a:off x="3439355" y="4079397"/>
            <a:ext cx="17505290" cy="858443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Architecture"/>
          <p:cNvSpPr txBox="1"/>
          <p:nvPr>
            <p:ph type="title"/>
          </p:nvPr>
        </p:nvSpPr>
        <p:spPr>
          <a:xfrm>
            <a:off x="1206500" y="1079500"/>
            <a:ext cx="12080723" cy="1435100"/>
          </a:xfrm>
          <a:prstGeom prst="rect">
            <a:avLst/>
          </a:prstGeom>
        </p:spPr>
        <p:txBody>
          <a:bodyPr/>
          <a:lstStyle/>
          <a:p>
            <a:pPr lvl="2"/>
            <a:r>
              <a:t>Architecture </a:t>
            </a:r>
          </a:p>
        </p:txBody>
      </p:sp>
      <p:sp>
        <p:nvSpPr>
          <p:cNvPr id="165" name="Proposed solution to ensure gait stability"/>
          <p:cNvSpPr txBox="1"/>
          <p:nvPr>
            <p:ph type="body" idx="21"/>
          </p:nvPr>
        </p:nvSpPr>
        <p:spPr>
          <a:xfrm>
            <a:off x="1206500" y="2372962"/>
            <a:ext cx="7294297" cy="1856540"/>
          </a:xfrm>
          <a:prstGeom prst="rect">
            <a:avLst/>
          </a:prstGeom>
          <a:extLst>
            <a:ext uri="{C572A759-6A51-4108-AA02-DFA0A04FC94B}">
              <ma14:wrappingTextBoxFlag xmlns:ma14="http://schemas.microsoft.com/office/mac/drawingml/2011/main" val="1"/>
            </a:ext>
          </a:extLst>
        </p:spPr>
        <p:txBody>
          <a:bodyPr/>
          <a:lstStyle/>
          <a:p>
            <a:pPr/>
            <a:r>
              <a:t>Proposed solution to ensure gait stability</a:t>
            </a:r>
          </a:p>
        </p:txBody>
      </p:sp>
      <p:sp>
        <p:nvSpPr>
          <p:cNvPr id="166" name="A Step by Step Reinforcement Learning Training of the Proposed Network to emulate obstacle avoidance and locomotion behaviour behaviour of animals"/>
          <p:cNvSpPr txBox="1"/>
          <p:nvPr>
            <p:ph type="body" sz="quarter" idx="1"/>
          </p:nvPr>
        </p:nvSpPr>
        <p:spPr>
          <a:xfrm>
            <a:off x="1159106" y="4897724"/>
            <a:ext cx="7815578" cy="6947783"/>
          </a:xfrm>
          <a:prstGeom prst="rect">
            <a:avLst/>
          </a:prstGeom>
        </p:spPr>
        <p:txBody>
          <a:bodyPr/>
          <a:lstStyle>
            <a:lvl1pPr marL="698500" indent="-698500">
              <a:buSzPct val="123000"/>
              <a:buChar char="•"/>
            </a:lvl1pPr>
          </a:lstStyle>
          <a:p>
            <a:pPr/>
            <a:r>
              <a:t>A Step by Step Reinforcement Learning Training of the Proposed Network to emulate obstacle avoidance and locomotion behaviour behaviour of animals</a:t>
            </a:r>
          </a:p>
        </p:txBody>
      </p:sp>
      <p:pic>
        <p:nvPicPr>
          <p:cNvPr id="167" name="architecture.png" descr="architecture.png"/>
          <p:cNvPicPr>
            <a:picLocks noChangeAspect="1"/>
          </p:cNvPicPr>
          <p:nvPr/>
        </p:nvPicPr>
        <p:blipFill>
          <a:blip r:embed="rId2">
            <a:extLst/>
          </a:blip>
          <a:stretch>
            <a:fillRect/>
          </a:stretch>
        </p:blipFill>
        <p:spPr>
          <a:xfrm>
            <a:off x="10013221" y="-1"/>
            <a:ext cx="14262818" cy="13716001"/>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Reinforcement Learning"/>
          <p:cNvSpPr txBox="1"/>
          <p:nvPr>
            <p:ph type="title"/>
          </p:nvPr>
        </p:nvSpPr>
        <p:spPr>
          <a:prstGeom prst="rect">
            <a:avLst/>
          </a:prstGeom>
        </p:spPr>
        <p:txBody>
          <a:bodyPr/>
          <a:lstStyle/>
          <a:p>
            <a:pPr/>
            <a:r>
              <a:t>Reinforcement Learning</a:t>
            </a:r>
          </a:p>
        </p:txBody>
      </p:sp>
      <p:sp>
        <p:nvSpPr>
          <p:cNvPr id="434" name="DDPG : Inspir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DDPG : Inspiration</a:t>
            </a:r>
          </a:p>
        </p:txBody>
      </p:sp>
      <p:pic>
        <p:nvPicPr>
          <p:cNvPr id="435" name="Image" descr="Image"/>
          <p:cNvPicPr>
            <a:picLocks noChangeAspect="1"/>
          </p:cNvPicPr>
          <p:nvPr/>
        </p:nvPicPr>
        <p:blipFill>
          <a:blip r:embed="rId2">
            <a:extLst/>
          </a:blip>
          <a:stretch>
            <a:fillRect/>
          </a:stretch>
        </p:blipFill>
        <p:spPr>
          <a:xfrm>
            <a:off x="2025436" y="4426211"/>
            <a:ext cx="20333128" cy="7890809"/>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Reinforcement Learning"/>
          <p:cNvSpPr txBox="1"/>
          <p:nvPr>
            <p:ph type="title"/>
          </p:nvPr>
        </p:nvSpPr>
        <p:spPr>
          <a:prstGeom prst="rect">
            <a:avLst/>
          </a:prstGeom>
        </p:spPr>
        <p:txBody>
          <a:bodyPr/>
          <a:lstStyle/>
          <a:p>
            <a:pPr/>
            <a:r>
              <a:t>Reinforcement Learning</a:t>
            </a:r>
          </a:p>
        </p:txBody>
      </p:sp>
      <p:sp>
        <p:nvSpPr>
          <p:cNvPr id="438" name="DDPG : Inspir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DDPG : Inspiration</a:t>
            </a:r>
          </a:p>
        </p:txBody>
      </p:sp>
      <p:pic>
        <p:nvPicPr>
          <p:cNvPr id="439" name="Image" descr="Image"/>
          <p:cNvPicPr>
            <a:picLocks noChangeAspect="1"/>
          </p:cNvPicPr>
          <p:nvPr/>
        </p:nvPicPr>
        <p:blipFill>
          <a:blip r:embed="rId2">
            <a:extLst/>
          </a:blip>
          <a:stretch>
            <a:fillRect/>
          </a:stretch>
        </p:blipFill>
        <p:spPr>
          <a:xfrm>
            <a:off x="9718737" y="8083705"/>
            <a:ext cx="13501376" cy="4066297"/>
          </a:xfrm>
          <a:prstGeom prst="rect">
            <a:avLst/>
          </a:prstGeom>
          <a:ln w="12700">
            <a:miter lim="400000"/>
          </a:ln>
        </p:spPr>
      </p:pic>
      <p:sp>
        <p:nvSpPr>
          <p:cNvPr id="440" name="The proposed DDPG model is inspired by the DDPG for the higher level controller for the biped, proposed in [6]…"/>
          <p:cNvSpPr txBox="1"/>
          <p:nvPr>
            <p:ph type="body" sz="half" idx="1"/>
          </p:nvPr>
        </p:nvSpPr>
        <p:spPr>
          <a:xfrm>
            <a:off x="1206500" y="4243609"/>
            <a:ext cx="21971000" cy="3909979"/>
          </a:xfrm>
          <a:prstGeom prst="rect">
            <a:avLst/>
          </a:prstGeom>
        </p:spPr>
        <p:txBody>
          <a:bodyPr/>
          <a:lstStyle/>
          <a:p>
            <a:pPr lvl="4" marL="180594" indent="-180594" defTabSz="652145">
              <a:spcBef>
                <a:spcPts val="1400"/>
              </a:spcBef>
              <a:buSzPct val="100000"/>
              <a:buChar char="•"/>
              <a:defRPr spc="-43" sz="4345"/>
            </a:pPr>
            <a:r>
              <a:t>The proposed DDPG model is inspired by the DDPG for the higher level controller for the biped, proposed in [6]</a:t>
            </a:r>
          </a:p>
          <a:p>
            <a:pPr lvl="4" marL="180594" indent="-180594" defTabSz="652145">
              <a:spcBef>
                <a:spcPts val="1400"/>
              </a:spcBef>
              <a:buSzPct val="100000"/>
              <a:buChar char="•"/>
              <a:defRPr spc="-43" sz="4345"/>
            </a:pPr>
            <a:r>
              <a:t>The CPG model in [6] is tuned using GA instead of inclusion in the DDPG</a:t>
            </a:r>
          </a:p>
          <a:p>
            <a:pPr lvl="4" marL="180594" indent="-180594" defTabSz="652145">
              <a:spcBef>
                <a:spcPts val="1400"/>
              </a:spcBef>
              <a:buSzPct val="100000"/>
              <a:buChar char="•"/>
              <a:defRPr spc="-43" sz="4345"/>
            </a:pPr>
            <a:r>
              <a:t>The Actor Network in [6] produces the </a:t>
            </a:r>
            <a14:m>
              <m:oMath>
                <m:sSub>
                  <m:e>
                    <m:r>
                      <a:rPr xmlns:a="http://schemas.openxmlformats.org/drawingml/2006/main" sz="5300" i="1">
                        <a:solidFill>
                          <a:srgbClr val="000000"/>
                        </a:solidFill>
                        <a:latin typeface="Cambria Math" panose="02040503050406030204" pitchFamily="18" charset="0"/>
                      </a:rPr>
                      <m:t>ψ</m:t>
                    </m:r>
                  </m:e>
                  <m:sub>
                    <m:r>
                      <a:rPr xmlns:a="http://schemas.openxmlformats.org/drawingml/2006/main" sz="5300" i="1">
                        <a:solidFill>
                          <a:srgbClr val="000000"/>
                        </a:solidFill>
                        <a:latin typeface="Cambria Math" panose="02040503050406030204" pitchFamily="18" charset="0"/>
                      </a:rPr>
                      <m:t>l</m:t>
                    </m:r>
                  </m:sub>
                </m:sSub>
              </m:oMath>
            </a14:m>
            <a:r>
              <a:t> and </a:t>
            </a:r>
            <a14:m>
              <m:oMath>
                <m:sSub>
                  <m:e>
                    <m:r>
                      <a:rPr xmlns:a="http://schemas.openxmlformats.org/drawingml/2006/main" sz="5200" i="1">
                        <a:solidFill>
                          <a:srgbClr val="000000"/>
                        </a:solidFill>
                        <a:latin typeface="Cambria Math" panose="02040503050406030204" pitchFamily="18" charset="0"/>
                      </a:rPr>
                      <m:t>ψ</m:t>
                    </m:r>
                  </m:e>
                  <m:sub>
                    <m:r>
                      <a:rPr xmlns:a="http://schemas.openxmlformats.org/drawingml/2006/main" sz="5200" i="1">
                        <a:solidFill>
                          <a:srgbClr val="000000"/>
                        </a:solidFill>
                        <a:latin typeface="Cambria Math" panose="02040503050406030204" pitchFamily="18" charset="0"/>
                      </a:rPr>
                      <m:t>r</m:t>
                    </m:r>
                  </m:sub>
                </m:sSub>
              </m:oMath>
            </a14:m>
            <a:r>
              <a:t> which are used to steer the biped by modifying the gait signal according to the following equations:</a:t>
            </a:r>
            <a:endParaRPr sz="5500"/>
          </a:p>
        </p:txBody>
      </p:sp>
      <p:sp>
        <p:nvSpPr>
          <p:cNvPr id="441" name="The proposed DDPG model combines CPG and MLP training to tune gait generation in a single step"/>
          <p:cNvSpPr txBox="1"/>
          <p:nvPr/>
        </p:nvSpPr>
        <p:spPr>
          <a:xfrm>
            <a:off x="1229901" y="9882597"/>
            <a:ext cx="8335259" cy="21672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4" marL="192023" indent="-192023" defTabSz="693419">
              <a:lnSpc>
                <a:spcPct val="100000"/>
              </a:lnSpc>
              <a:spcBef>
                <a:spcPts val="1500"/>
              </a:spcBef>
              <a:buSzPct val="100000"/>
              <a:buChar char="•"/>
              <a:defRPr spc="-40" sz="4032"/>
            </a:pPr>
            <a:r>
              <a:t>The proposed DDPG model combines CPG and MLP training to tune gait generation in a single step</a:t>
            </a:r>
          </a:p>
        </p:txBody>
      </p:sp>
      <p:sp>
        <p:nvSpPr>
          <p:cNvPr id="442" name="Critic Network in [6]"/>
          <p:cNvSpPr txBox="1"/>
          <p:nvPr/>
        </p:nvSpPr>
        <p:spPr>
          <a:xfrm>
            <a:off x="13731558" y="12173903"/>
            <a:ext cx="5475733"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Critic Network in [6]</a:t>
            </a:r>
          </a:p>
        </p:txBody>
      </p:sp>
      <p:pic>
        <p:nvPicPr>
          <p:cNvPr id="443" name="Image" descr="Image"/>
          <p:cNvPicPr>
            <a:picLocks noChangeAspect="1"/>
          </p:cNvPicPr>
          <p:nvPr/>
        </p:nvPicPr>
        <p:blipFill>
          <a:blip r:embed="rId3">
            <a:extLst/>
          </a:blip>
          <a:stretch>
            <a:fillRect/>
          </a:stretch>
        </p:blipFill>
        <p:spPr>
          <a:xfrm>
            <a:off x="3072498" y="8170098"/>
            <a:ext cx="4311834" cy="1695989"/>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Reinforcement Learning"/>
          <p:cNvSpPr txBox="1"/>
          <p:nvPr>
            <p:ph type="title"/>
          </p:nvPr>
        </p:nvSpPr>
        <p:spPr>
          <a:prstGeom prst="rect">
            <a:avLst/>
          </a:prstGeom>
        </p:spPr>
        <p:txBody>
          <a:bodyPr/>
          <a:lstStyle/>
          <a:p>
            <a:pPr/>
            <a:r>
              <a:t>Reinforcement Learning</a:t>
            </a:r>
          </a:p>
        </p:txBody>
      </p:sp>
      <p:sp>
        <p:nvSpPr>
          <p:cNvPr id="446" name="Actor Network"/>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lnSpc>
                <a:spcPct val="100000"/>
              </a:lnSpc>
              <a:spcBef>
                <a:spcPts val="0"/>
              </a:spcBef>
              <a:defRPr b="1" sz="5500"/>
            </a:lvl1pPr>
          </a:lstStyle>
          <a:p>
            <a:pPr/>
            <a:r>
              <a:t>Actor Network</a:t>
            </a:r>
          </a:p>
        </p:txBody>
      </p:sp>
      <p:sp>
        <p:nvSpPr>
          <p:cNvPr id="447" name="will be the joint activations produced by the network at timestep t…"/>
          <p:cNvSpPr txBox="1"/>
          <p:nvPr/>
        </p:nvSpPr>
        <p:spPr>
          <a:xfrm>
            <a:off x="14074220" y="2895737"/>
            <a:ext cx="9079741" cy="3536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defTabSz="825500">
              <a:lnSpc>
                <a:spcPct val="100000"/>
              </a:lnSpc>
              <a:spcBef>
                <a:spcPts val="1800"/>
              </a:spcBef>
              <a:buSzPct val="100000"/>
              <a:buChar char="•"/>
              <a:defRPr spc="-34" sz="3400"/>
            </a:pPr>
            <a14:m>
              <m:oMath>
                <m:sSub>
                  <m:e>
                    <m:r>
                      <a:rPr xmlns:a="http://schemas.openxmlformats.org/drawingml/2006/main" sz="3750" i="1">
                        <a:solidFill>
                          <a:srgbClr val="000000"/>
                        </a:solidFill>
                        <a:latin typeface="Cambria Math" panose="02040503050406030204" pitchFamily="18" charset="0"/>
                      </a:rPr>
                      <m:t>A</m:t>
                    </m:r>
                  </m:e>
                  <m:sub>
                    <m:r>
                      <a:rPr xmlns:a="http://schemas.openxmlformats.org/drawingml/2006/main" sz="3750" i="1">
                        <a:solidFill>
                          <a:srgbClr val="000000"/>
                        </a:solidFill>
                        <a:latin typeface="Cambria Math" panose="02040503050406030204" pitchFamily="18" charset="0"/>
                      </a:rPr>
                      <m:t>t</m:t>
                    </m:r>
                  </m:sub>
                </m:sSub>
              </m:oMath>
            </a14:m>
            <a:r>
              <a:t> will be the joint activations produced by the network at timestep t</a:t>
            </a:r>
          </a:p>
          <a:p>
            <a:pPr marL="228600" indent="-228600" defTabSz="825500">
              <a:lnSpc>
                <a:spcPct val="100000"/>
              </a:lnSpc>
              <a:spcBef>
                <a:spcPts val="1800"/>
              </a:spcBef>
              <a:buSzPct val="100000"/>
              <a:buChar char="•"/>
              <a:defRPr spc="-34" sz="3400"/>
            </a:pPr>
            <a14:m>
              <m:oMath>
                <m:sSub>
                  <m:e>
                    <m:r>
                      <a:rPr xmlns:a="http://schemas.openxmlformats.org/drawingml/2006/main" sz="3950" i="1">
                        <a:solidFill>
                          <a:srgbClr val="000000"/>
                        </a:solidFill>
                        <a:latin typeface="Cambria Math" panose="02040503050406030204" pitchFamily="18" charset="0"/>
                      </a:rPr>
                      <m:t>A</m:t>
                    </m:r>
                  </m:e>
                  <m:sub>
                    <m:r>
                      <a:rPr xmlns:a="http://schemas.openxmlformats.org/drawingml/2006/main" sz="3950" i="1">
                        <a:solidFill>
                          <a:srgbClr val="000000"/>
                        </a:solidFill>
                        <a:latin typeface="Cambria Math" panose="02040503050406030204" pitchFamily="18" charset="0"/>
                      </a:rPr>
                      <m:t>t</m:t>
                    </m:r>
                    <m:r>
                      <a:rPr xmlns:a="http://schemas.openxmlformats.org/drawingml/2006/main" sz="3950" i="1">
                        <a:solidFill>
                          <a:srgbClr val="000000"/>
                        </a:solidFill>
                        <a:latin typeface="Cambria Math" panose="02040503050406030204" pitchFamily="18" charset="0"/>
                      </a:rPr>
                      <m:t>+</m:t>
                    </m:r>
                    <m:r>
                      <a:rPr xmlns:a="http://schemas.openxmlformats.org/drawingml/2006/main" sz="3950" i="1">
                        <a:solidFill>
                          <a:srgbClr val="000000"/>
                        </a:solidFill>
                        <a:latin typeface="Cambria Math" panose="02040503050406030204" pitchFamily="18" charset="0"/>
                      </a:rPr>
                      <m:t>1</m:t>
                    </m:r>
                    <m:r>
                      <a:rPr xmlns:a="http://schemas.openxmlformats.org/drawingml/2006/main" sz="3950" i="1">
                        <a:solidFill>
                          <a:srgbClr val="000000"/>
                        </a:solidFill>
                        <a:latin typeface="Cambria Math" panose="02040503050406030204" pitchFamily="18" charset="0"/>
                      </a:rPr>
                      <m:t>:</m:t>
                    </m:r>
                    <m:r>
                      <a:rPr xmlns:a="http://schemas.openxmlformats.org/drawingml/2006/main" sz="3950" i="1">
                        <a:solidFill>
                          <a:srgbClr val="000000"/>
                        </a:solidFill>
                        <a:latin typeface="Cambria Math" panose="02040503050406030204" pitchFamily="18" charset="0"/>
                      </a:rPr>
                      <m:t>t</m:t>
                    </m:r>
                    <m:r>
                      <a:rPr xmlns:a="http://schemas.openxmlformats.org/drawingml/2006/main" sz="3950" i="1">
                        <a:solidFill>
                          <a:srgbClr val="000000"/>
                        </a:solidFill>
                        <a:latin typeface="Cambria Math" panose="02040503050406030204" pitchFamily="18" charset="0"/>
                      </a:rPr>
                      <m:t>+</m:t>
                    </m:r>
                    <m:r>
                      <a:rPr xmlns:a="http://schemas.openxmlformats.org/drawingml/2006/main" sz="3950" i="1">
                        <a:solidFill>
                          <a:srgbClr val="000000"/>
                        </a:solidFill>
                        <a:latin typeface="Cambria Math" panose="02040503050406030204" pitchFamily="18" charset="0"/>
                      </a:rPr>
                      <m:t>T</m:t>
                    </m:r>
                  </m:sub>
                </m:sSub>
              </m:oMath>
            </a14:m>
            <a:r>
              <a:t> are used only for reward calculation and then discarded</a:t>
            </a:r>
          </a:p>
          <a:p>
            <a:pPr marL="228600" indent="-228600" defTabSz="825500">
              <a:lnSpc>
                <a:spcPct val="100000"/>
              </a:lnSpc>
              <a:spcBef>
                <a:spcPts val="1800"/>
              </a:spcBef>
              <a:buSzPct val="100000"/>
              <a:buChar char="•"/>
              <a:defRPr spc="-34" sz="3400"/>
            </a:pPr>
            <a14:m>
              <m:oMath>
                <m:sSub>
                  <m:e>
                    <m:r>
                      <a:rPr xmlns:a="http://schemas.openxmlformats.org/drawingml/2006/main" sz="4450" i="1">
                        <a:solidFill>
                          <a:srgbClr val="000000"/>
                        </a:solidFill>
                        <a:latin typeface="Cambria Math" panose="02040503050406030204" pitchFamily="18" charset="0"/>
                      </a:rPr>
                      <m:t>O</m:t>
                    </m:r>
                  </m:e>
                  <m:sub>
                    <m:r>
                      <a:rPr xmlns:a="http://schemas.openxmlformats.org/drawingml/2006/main" sz="4450" i="1">
                        <a:solidFill>
                          <a:srgbClr val="000000"/>
                        </a:solidFill>
                        <a:latin typeface="Cambria Math" panose="02040503050406030204" pitchFamily="18" charset="0"/>
                      </a:rPr>
                      <m:t>t</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1</m:t>
                    </m:r>
                  </m:sub>
                </m:sSub>
              </m:oMath>
            </a14:m>
            <a:r>
              <a:t> is produced by the CPG at timestep t</a:t>
            </a:r>
          </a:p>
        </p:txBody>
      </p:sp>
      <p:sp>
        <p:nvSpPr>
          <p:cNvPr id="448" name="Unrolled Actor Network"/>
          <p:cNvSpPr txBox="1"/>
          <p:nvPr/>
        </p:nvSpPr>
        <p:spPr>
          <a:xfrm>
            <a:off x="7640708" y="12813701"/>
            <a:ext cx="6727524"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Unrolled Actor Network</a:t>
            </a:r>
          </a:p>
        </p:txBody>
      </p:sp>
      <p:sp>
        <p:nvSpPr>
          <p:cNvPr id="449" name="Such implementation of the Actor Network produces a sliding time window over   actions taken by the quadruped around any timestep t"/>
          <p:cNvSpPr txBox="1"/>
          <p:nvPr/>
        </p:nvSpPr>
        <p:spPr>
          <a:xfrm>
            <a:off x="16364987" y="10851499"/>
            <a:ext cx="7144426" cy="25317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buSzPct val="100000"/>
              <a:buChar char="•"/>
              <a:defRPr sz="3400"/>
            </a:pPr>
            <a:r>
              <a:t>Such implementation of the Actor Network produces a sliding time window over </a:t>
            </a:r>
            <a14:m>
              <m:oMath>
                <m:r>
                  <a:rPr xmlns:a="http://schemas.openxmlformats.org/drawingml/2006/main" sz="4300" i="1">
                    <a:solidFill>
                      <a:srgbClr val="000000"/>
                    </a:solidFill>
                    <a:latin typeface="Cambria Math" panose="02040503050406030204" pitchFamily="18" charset="0"/>
                  </a:rPr>
                  <m:t>2</m:t>
                </m:r>
                <m:r>
                  <a:rPr xmlns:a="http://schemas.openxmlformats.org/drawingml/2006/main" sz="4300" i="1">
                    <a:solidFill>
                      <a:srgbClr val="000000"/>
                    </a:solidFill>
                    <a:latin typeface="Cambria Math" panose="02040503050406030204" pitchFamily="18" charset="0"/>
                  </a:rPr>
                  <m:t>T</m:t>
                </m:r>
                <m:r>
                  <a:rPr xmlns:a="http://schemas.openxmlformats.org/drawingml/2006/main" sz="4300" i="1">
                    <a:solidFill>
                      <a:srgbClr val="000000"/>
                    </a:solidFill>
                    <a:latin typeface="Cambria Math" panose="02040503050406030204" pitchFamily="18" charset="0"/>
                  </a:rPr>
                  <m:t>+</m:t>
                </m:r>
                <m:r>
                  <a:rPr xmlns:a="http://schemas.openxmlformats.org/drawingml/2006/main" sz="4300" i="1">
                    <a:solidFill>
                      <a:srgbClr val="000000"/>
                    </a:solidFill>
                    <a:latin typeface="Cambria Math" panose="02040503050406030204" pitchFamily="18" charset="0"/>
                  </a:rPr>
                  <m:t>1</m:t>
                </m:r>
              </m:oMath>
            </a14:m>
            <a:r>
              <a:t> actions taken by the quadruped around any timestep t</a:t>
            </a:r>
          </a:p>
        </p:txBody>
      </p:sp>
      <p:sp>
        <p:nvSpPr>
          <p:cNvPr id="450" name="State produced by the CPG after timestep t are discarded"/>
          <p:cNvSpPr txBox="1"/>
          <p:nvPr/>
        </p:nvSpPr>
        <p:spPr>
          <a:xfrm>
            <a:off x="16451552" y="6813050"/>
            <a:ext cx="6971296" cy="11055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defTabSz="825500">
              <a:lnSpc>
                <a:spcPct val="100000"/>
              </a:lnSpc>
              <a:spcBef>
                <a:spcPts val="1800"/>
              </a:spcBef>
              <a:buSzPct val="100000"/>
              <a:buChar char="•"/>
              <a:defRPr spc="-34" sz="3400"/>
            </a:lvl1pPr>
          </a:lstStyle>
          <a:p>
            <a:pPr/>
            <a:r>
              <a:t>State produced by the CPG after timestep t are discarded </a:t>
            </a:r>
          </a:p>
        </p:txBody>
      </p:sp>
      <p:pic>
        <p:nvPicPr>
          <p:cNvPr id="451" name="actor_rnn.png" descr="actor_rnn.png"/>
          <p:cNvPicPr>
            <a:picLocks noChangeAspect="1"/>
          </p:cNvPicPr>
          <p:nvPr/>
        </p:nvPicPr>
        <p:blipFill>
          <a:blip r:embed="rId2">
            <a:extLst/>
          </a:blip>
          <a:stretch>
            <a:fillRect/>
          </a:stretch>
        </p:blipFill>
        <p:spPr>
          <a:xfrm>
            <a:off x="439444" y="2848259"/>
            <a:ext cx="21130052" cy="9631783"/>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Reinforcement Learning"/>
          <p:cNvSpPr txBox="1"/>
          <p:nvPr>
            <p:ph type="title"/>
          </p:nvPr>
        </p:nvSpPr>
        <p:spPr>
          <a:prstGeom prst="rect">
            <a:avLst/>
          </a:prstGeom>
        </p:spPr>
        <p:txBody>
          <a:bodyPr/>
          <a:lstStyle/>
          <a:p>
            <a:pPr/>
            <a:r>
              <a:t>Reinforcement Learning</a:t>
            </a:r>
          </a:p>
        </p:txBody>
      </p:sp>
      <p:sp>
        <p:nvSpPr>
          <p:cNvPr id="454" name="Snapshot of Actor Network during inference, at time step 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Snapshot of Actor Network during inference, at time step t</a:t>
            </a:r>
          </a:p>
        </p:txBody>
      </p:sp>
      <p:pic>
        <p:nvPicPr>
          <p:cNvPr id="455" name="actor_t.png" descr="actor_t.png"/>
          <p:cNvPicPr>
            <a:picLocks noChangeAspect="1"/>
          </p:cNvPicPr>
          <p:nvPr/>
        </p:nvPicPr>
        <p:blipFill>
          <a:blip r:embed="rId2">
            <a:extLst/>
          </a:blip>
          <a:stretch>
            <a:fillRect/>
          </a:stretch>
        </p:blipFill>
        <p:spPr>
          <a:xfrm>
            <a:off x="1537819" y="3536351"/>
            <a:ext cx="21308362" cy="9173292"/>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Reinforcement Learning"/>
          <p:cNvSpPr txBox="1"/>
          <p:nvPr>
            <p:ph type="title"/>
          </p:nvPr>
        </p:nvSpPr>
        <p:spPr>
          <a:prstGeom prst="rect">
            <a:avLst/>
          </a:prstGeom>
        </p:spPr>
        <p:txBody>
          <a:bodyPr/>
          <a:lstStyle/>
          <a:p>
            <a:pPr/>
            <a:r>
              <a:t>Reinforcement Learning</a:t>
            </a:r>
          </a:p>
        </p:txBody>
      </p:sp>
      <p:sp>
        <p:nvSpPr>
          <p:cNvPr id="458" name="Snapshot of Actor Network during inference, at timestep 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Snapshot of Actor Network during inference, at timestep t</a:t>
            </a:r>
          </a:p>
        </p:txBody>
      </p:sp>
      <p:sp>
        <p:nvSpPr>
          <p:cNvPr id="459" name="The output of the Robot State Encoding Network and the CPG are of the same size, that is the number of oscillators in the CPG…"/>
          <p:cNvSpPr txBox="1"/>
          <p:nvPr>
            <p:ph type="body" idx="1"/>
          </p:nvPr>
        </p:nvSpPr>
        <p:spPr>
          <a:xfrm>
            <a:off x="1274637" y="4640493"/>
            <a:ext cx="21834726" cy="7462245"/>
          </a:xfrm>
          <a:prstGeom prst="rect">
            <a:avLst/>
          </a:prstGeom>
        </p:spPr>
        <p:txBody>
          <a:bodyPr/>
          <a:lstStyle/>
          <a:p>
            <a:pPr marL="228600" indent="-228600">
              <a:buSzPct val="100000"/>
              <a:buChar char="•"/>
            </a:pPr>
            <a:r>
              <a:t>The output of the Robot State Encoding Network and the CPG are of the same size, that is the number of oscillators in the CPG</a:t>
            </a:r>
          </a:p>
          <a:p>
            <a:pPr marL="228600" indent="-228600">
              <a:buSzPct val="100000"/>
              <a:buChar char="•"/>
            </a:pPr>
            <a:r>
              <a:t>The Robot State Encoding Network Output has to be converted into a complex number before it is passed to the complex dense layer</a:t>
            </a:r>
          </a:p>
          <a:p>
            <a:pPr marL="228600" indent="-228600">
              <a:buSzPct val="100000"/>
              <a:buChar char="•"/>
            </a:pPr>
            <a:r>
              <a:t>Both the complex dense layers before the Complex MLP output a vector of the same size, which is added and consequently passed to the Complex MLP as input and passed onto the next iteration as state of the intermediate RNN</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Reinforcement Learning"/>
          <p:cNvSpPr txBox="1"/>
          <p:nvPr>
            <p:ph type="title"/>
          </p:nvPr>
        </p:nvSpPr>
        <p:spPr>
          <a:prstGeom prst="rect">
            <a:avLst/>
          </a:prstGeom>
        </p:spPr>
        <p:txBody>
          <a:bodyPr/>
          <a:lstStyle/>
          <a:p>
            <a:pPr/>
            <a:r>
              <a:t>Reinforcement Learning</a:t>
            </a:r>
          </a:p>
        </p:txBody>
      </p:sp>
      <p:sp>
        <p:nvSpPr>
          <p:cNvPr id="462" name="Snapshot of Actor Network during inference, at timestep 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Snapshot of Actor Network during inference, at timestep t</a:t>
            </a:r>
          </a:p>
        </p:txBody>
      </p:sp>
      <p:sp>
        <p:nvSpPr>
          <p:cNvPr id="463" name="The Actor gives two outputs   and…"/>
          <p:cNvSpPr txBox="1"/>
          <p:nvPr>
            <p:ph type="body" idx="1"/>
          </p:nvPr>
        </p:nvSpPr>
        <p:spPr>
          <a:xfrm>
            <a:off x="1182803" y="3544184"/>
            <a:ext cx="21834725" cy="8960332"/>
          </a:xfrm>
          <a:prstGeom prst="rect">
            <a:avLst/>
          </a:prstGeom>
        </p:spPr>
        <p:txBody>
          <a:bodyPr/>
          <a:lstStyle/>
          <a:p>
            <a:pPr marL="228600" indent="-228600">
              <a:buSzPct val="100000"/>
              <a:buChar char="•"/>
            </a:pPr>
            <a:r>
              <a:t>The Actor gives two outputs </a:t>
            </a:r>
            <a14:m>
              <m:oMath>
                <m:sSub>
                  <m:e>
                    <m:r>
                      <a:rPr xmlns:a="http://schemas.openxmlformats.org/drawingml/2006/main" sz="6500" i="1">
                        <a:solidFill>
                          <a:srgbClr val="000000"/>
                        </a:solidFill>
                        <a:latin typeface="Cambria Math" panose="02040503050406030204" pitchFamily="18" charset="0"/>
                      </a:rPr>
                      <m:t>μ</m:t>
                    </m:r>
                  </m:e>
                  <m:sub>
                    <m:r>
                      <a:rPr xmlns:a="http://schemas.openxmlformats.org/drawingml/2006/main" sz="6500" i="1">
                        <a:solidFill>
                          <a:srgbClr val="000000"/>
                        </a:solidFill>
                        <a:latin typeface="Cambria Math" panose="02040503050406030204" pitchFamily="18" charset="0"/>
                      </a:rPr>
                      <m:t>a</m:t>
                    </m:r>
                  </m:sub>
                </m:sSub>
              </m:oMath>
            </a14:m>
            <a:r>
              <a:t> and </a:t>
            </a:r>
            <a14:m>
              <m:oMath>
                <m:sSub>
                  <m:e>
                    <m:r>
                      <a:rPr xmlns:a="http://schemas.openxmlformats.org/drawingml/2006/main" sz="6100" i="1">
                        <a:solidFill>
                          <a:srgbClr val="000000"/>
                        </a:solidFill>
                        <a:latin typeface="Cambria Math" panose="02040503050406030204" pitchFamily="18" charset="0"/>
                      </a:rPr>
                      <m:t>A</m:t>
                    </m:r>
                  </m:e>
                  <m:sub>
                    <m:r>
                      <a:rPr xmlns:a="http://schemas.openxmlformats.org/drawingml/2006/main" sz="6100" i="1">
                        <a:solidFill>
                          <a:srgbClr val="000000"/>
                        </a:solidFill>
                        <a:latin typeface="Cambria Math" panose="02040503050406030204" pitchFamily="18" charset="0"/>
                      </a:rPr>
                      <m:t>t</m:t>
                    </m:r>
                  </m:sub>
                </m:sSub>
              </m:oMath>
            </a14:m>
          </a:p>
          <a:p>
            <a:pPr marL="228600" indent="-228600">
              <a:buSzPct val="100000"/>
              <a:buChar char="•"/>
            </a:pPr>
            <a14:m>
              <m:oMath>
                <m:sSub>
                  <m:e>
                    <m:r>
                      <a:rPr xmlns:a="http://schemas.openxmlformats.org/drawingml/2006/main" sz="6500" i="1">
                        <a:solidFill>
                          <a:srgbClr val="000000"/>
                        </a:solidFill>
                        <a:latin typeface="Cambria Math" panose="02040503050406030204" pitchFamily="18" charset="0"/>
                      </a:rPr>
                      <m:t>μ</m:t>
                    </m:r>
                  </m:e>
                  <m:sub>
                    <m:r>
                      <a:rPr xmlns:a="http://schemas.openxmlformats.org/drawingml/2006/main" sz="6500" i="1">
                        <a:solidFill>
                          <a:srgbClr val="000000"/>
                        </a:solidFill>
                        <a:latin typeface="Cambria Math" panose="02040503050406030204" pitchFamily="18" charset="0"/>
                      </a:rPr>
                      <m:t>a</m:t>
                    </m:r>
                  </m:sub>
                </m:sSub>
              </m:oMath>
            </a14:m>
            <a:r>
              <a:t> is the normalised gait amplitude. The gait amplitude is limited within a range of </a:t>
            </a:r>
            <a14:m>
              <m:oMath>
                <m:r>
                  <a:rPr xmlns:a="http://schemas.openxmlformats.org/drawingml/2006/main" sz="6700" i="1">
                    <a:solidFill>
                      <a:srgbClr val="000000"/>
                    </a:solidFill>
                    <a:latin typeface="Cambria Math" panose="02040503050406030204" pitchFamily="18" charset="0"/>
                  </a:rPr>
                  <m:t>[</m:t>
                </m:r>
                <m:r>
                  <a:rPr xmlns:a="http://schemas.openxmlformats.org/drawingml/2006/main" sz="6700" i="1">
                    <a:solidFill>
                      <a:srgbClr val="000000"/>
                    </a:solidFill>
                    <a:latin typeface="Cambria Math" panose="02040503050406030204" pitchFamily="18" charset="0"/>
                  </a:rPr>
                  <m:t>0,</m:t>
                </m:r>
                <m:f>
                  <m:fPr>
                    <m:ctrlPr>
                      <a:rPr xmlns:a="http://schemas.openxmlformats.org/drawingml/2006/main" sz="6700" i="1">
                        <a:solidFill>
                          <a:srgbClr val="000000"/>
                        </a:solidFill>
                        <a:latin typeface="Cambria Math" panose="02040503050406030204" pitchFamily="18" charset="0"/>
                      </a:rPr>
                    </m:ctrlPr>
                    <m:type m:val="bar"/>
                  </m:fPr>
                  <m:num>
                    <m:r>
                      <a:rPr xmlns:a="http://schemas.openxmlformats.org/drawingml/2006/main" sz="6700" i="1">
                        <a:solidFill>
                          <a:srgbClr val="000000"/>
                        </a:solidFill>
                        <a:latin typeface="Cambria Math" panose="02040503050406030204" pitchFamily="18" charset="0"/>
                      </a:rPr>
                      <m:t>π</m:t>
                    </m:r>
                  </m:num>
                  <m:den>
                    <m:r>
                      <a:rPr xmlns:a="http://schemas.openxmlformats.org/drawingml/2006/main" sz="6700" i="1">
                        <a:solidFill>
                          <a:srgbClr val="000000"/>
                        </a:solidFill>
                        <a:latin typeface="Cambria Math" panose="02040503050406030204" pitchFamily="18" charset="0"/>
                      </a:rPr>
                      <m:t>3</m:t>
                    </m:r>
                  </m:den>
                </m:f>
                <m:r>
                  <a:rPr xmlns:a="http://schemas.openxmlformats.org/drawingml/2006/main" sz="6700" i="1">
                    <a:solidFill>
                      <a:srgbClr val="000000"/>
                    </a:solidFill>
                    <a:latin typeface="Cambria Math" panose="02040503050406030204" pitchFamily="18" charset="0"/>
                  </a:rPr>
                  <m:t>]</m:t>
                </m:r>
              </m:oMath>
            </a14:m>
            <a:r>
              <a:t>. </a:t>
            </a:r>
            <a14:m>
              <m:oMath>
                <m:sSub>
                  <m:e>
                    <m:r>
                      <a:rPr xmlns:a="http://schemas.openxmlformats.org/drawingml/2006/main" sz="6800" i="1">
                        <a:solidFill>
                          <a:srgbClr val="000000"/>
                        </a:solidFill>
                        <a:latin typeface="Cambria Math" panose="02040503050406030204" pitchFamily="18" charset="0"/>
                      </a:rPr>
                      <m:t>μ</m:t>
                    </m:r>
                  </m:e>
                  <m:sub>
                    <m:r>
                      <a:rPr xmlns:a="http://schemas.openxmlformats.org/drawingml/2006/main" sz="6800" i="1">
                        <a:solidFill>
                          <a:srgbClr val="000000"/>
                        </a:solidFill>
                        <a:latin typeface="Cambria Math" panose="02040503050406030204" pitchFamily="18" charset="0"/>
                      </a:rPr>
                      <m:t>a</m:t>
                    </m:r>
                  </m:sub>
                </m:sSub>
                <m:r>
                  <a:rPr xmlns:a="http://schemas.openxmlformats.org/drawingml/2006/main" sz="6800" i="1">
                    <a:solidFill>
                      <a:srgbClr val="000000"/>
                    </a:solidFill>
                    <a:latin typeface="Cambria Math" panose="02040503050406030204" pitchFamily="18" charset="0"/>
                  </a:rPr>
                  <m:t>=</m:t>
                </m:r>
                <m:r>
                  <a:rPr xmlns:a="http://schemas.openxmlformats.org/drawingml/2006/main" sz="6800" i="1">
                    <a:solidFill>
                      <a:srgbClr val="000000"/>
                    </a:solidFill>
                    <a:latin typeface="Cambria Math" panose="02040503050406030204" pitchFamily="18" charset="0"/>
                  </a:rPr>
                  <m:t>1</m:t>
                </m:r>
              </m:oMath>
            </a14:m>
            <a:r>
              <a:t> implies amplitude of </a:t>
            </a:r>
            <a14:m>
              <m:oMath>
                <m:f>
                  <m:fPr>
                    <m:ctrlPr>
                      <a:rPr xmlns:a="http://schemas.openxmlformats.org/drawingml/2006/main" sz="6600" i="1">
                        <a:solidFill>
                          <a:srgbClr val="000000"/>
                        </a:solidFill>
                        <a:latin typeface="Cambria Math" panose="02040503050406030204" pitchFamily="18" charset="0"/>
                      </a:rPr>
                    </m:ctrlPr>
                    <m:type m:val="bar"/>
                  </m:fPr>
                  <m:num>
                    <m:r>
                      <a:rPr xmlns:a="http://schemas.openxmlformats.org/drawingml/2006/main" sz="6600" i="1">
                        <a:solidFill>
                          <a:srgbClr val="000000"/>
                        </a:solidFill>
                        <a:latin typeface="Cambria Math" panose="02040503050406030204" pitchFamily="18" charset="0"/>
                      </a:rPr>
                      <m:t>π</m:t>
                    </m:r>
                  </m:num>
                  <m:den>
                    <m:r>
                      <a:rPr xmlns:a="http://schemas.openxmlformats.org/drawingml/2006/main" sz="6600" i="1">
                        <a:solidFill>
                          <a:srgbClr val="000000"/>
                        </a:solidFill>
                        <a:latin typeface="Cambria Math" panose="02040503050406030204" pitchFamily="18" charset="0"/>
                      </a:rPr>
                      <m:t>3</m:t>
                    </m:r>
                  </m:den>
                </m:f>
              </m:oMath>
            </a14:m>
          </a:p>
          <a:p>
            <a:pPr marL="228600" indent="-228600">
              <a:buSzPct val="100000"/>
              <a:buChar char="•"/>
            </a:pPr>
            <a14:m>
              <m:oMath>
                <m:sSub>
                  <m:e>
                    <m:r>
                      <a:rPr xmlns:a="http://schemas.openxmlformats.org/drawingml/2006/main" sz="6100" i="1">
                        <a:solidFill>
                          <a:srgbClr val="000000"/>
                        </a:solidFill>
                        <a:latin typeface="Cambria Math" panose="02040503050406030204" pitchFamily="18" charset="0"/>
                      </a:rPr>
                      <m:t>A</m:t>
                    </m:r>
                  </m:e>
                  <m:sub>
                    <m:r>
                      <a:rPr xmlns:a="http://schemas.openxmlformats.org/drawingml/2006/main" sz="6100" i="1">
                        <a:solidFill>
                          <a:srgbClr val="000000"/>
                        </a:solidFill>
                        <a:latin typeface="Cambria Math" panose="02040503050406030204" pitchFamily="18" charset="0"/>
                      </a:rPr>
                      <m:t>t</m:t>
                    </m:r>
                  </m:sub>
                </m:sSub>
              </m:oMath>
            </a14:m>
            <a:r>
              <a:t> is the normalised gait signal</a:t>
            </a:r>
          </a:p>
          <a:p>
            <a:pPr marL="228600" indent="-228600">
              <a:buSzPct val="100000"/>
              <a:buChar char="•"/>
            </a:pPr>
            <a:r>
              <a:t>The vector </a:t>
            </a:r>
            <a14:m>
              <m:oMath>
                <m:sSub>
                  <m:e>
                    <m:r>
                      <a:rPr xmlns:a="http://schemas.openxmlformats.org/drawingml/2006/main" sz="6500" i="1">
                        <a:solidFill>
                          <a:srgbClr val="000000"/>
                        </a:solidFill>
                        <a:latin typeface="Cambria Math" panose="02040503050406030204" pitchFamily="18" charset="0"/>
                      </a:rPr>
                      <m:t>μ</m:t>
                    </m:r>
                  </m:e>
                  <m:sub>
                    <m:r>
                      <a:rPr xmlns:a="http://schemas.openxmlformats.org/drawingml/2006/main" sz="6500" i="1">
                        <a:solidFill>
                          <a:srgbClr val="000000"/>
                        </a:solidFill>
                        <a:latin typeface="Cambria Math" panose="02040503050406030204" pitchFamily="18" charset="0"/>
                      </a:rPr>
                      <m:t>a</m:t>
                    </m:r>
                  </m:sub>
                </m:sSub>
                <m:r>
                  <a:rPr xmlns:a="http://schemas.openxmlformats.org/drawingml/2006/main" sz="6500" i="1">
                    <a:solidFill>
                      <a:srgbClr val="000000"/>
                    </a:solidFill>
                    <a:latin typeface="Cambria Math" panose="02040503050406030204" pitchFamily="18" charset="0"/>
                  </a:rPr>
                  <m:t>∘</m:t>
                </m:r>
                <m:sSub>
                  <m:e>
                    <m:r>
                      <a:rPr xmlns:a="http://schemas.openxmlformats.org/drawingml/2006/main" sz="6500" i="1">
                        <a:solidFill>
                          <a:srgbClr val="000000"/>
                        </a:solidFill>
                        <a:latin typeface="Cambria Math" panose="02040503050406030204" pitchFamily="18" charset="0"/>
                      </a:rPr>
                      <m:t>A</m:t>
                    </m:r>
                  </m:e>
                  <m:sub>
                    <m:r>
                      <a:rPr xmlns:a="http://schemas.openxmlformats.org/drawingml/2006/main" sz="6500" i="1">
                        <a:solidFill>
                          <a:srgbClr val="000000"/>
                        </a:solidFill>
                        <a:latin typeface="Cambria Math" panose="02040503050406030204" pitchFamily="18" charset="0"/>
                      </a:rPr>
                      <m:t>t</m:t>
                    </m:r>
                  </m:sub>
                </m:sSub>
              </m:oMath>
            </a14:m>
            <a:r>
              <a:t> is fed to the quadruped for gait generation</a:t>
            </a:r>
          </a:p>
          <a:p>
            <a:pPr marL="228600" indent="-228600">
              <a:buSzPct val="100000"/>
              <a:buChar char="•"/>
            </a:pPr>
            <a:r>
              <a:t>The Normalisation is performed to improve convergence of the Actor model during pre-training</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Reinforcement Learning"/>
          <p:cNvSpPr txBox="1"/>
          <p:nvPr>
            <p:ph type="title"/>
          </p:nvPr>
        </p:nvSpPr>
        <p:spPr>
          <a:prstGeom prst="rect">
            <a:avLst/>
          </a:prstGeom>
        </p:spPr>
        <p:txBody>
          <a:bodyPr/>
          <a:lstStyle/>
          <a:p>
            <a:pPr/>
            <a:r>
              <a:t>Reinforcement Learning</a:t>
            </a:r>
          </a:p>
        </p:txBody>
      </p:sp>
      <p:sp>
        <p:nvSpPr>
          <p:cNvPr id="466" name="Actor Network: Oscillator Layer"/>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lnSpc>
                <a:spcPct val="100000"/>
              </a:lnSpc>
              <a:spcBef>
                <a:spcPts val="0"/>
              </a:spcBef>
              <a:defRPr b="1" sz="5500"/>
            </a:lvl1pPr>
          </a:lstStyle>
          <a:p>
            <a:pPr/>
            <a:r>
              <a:t>Actor Network: Oscillator Layer</a:t>
            </a:r>
          </a:p>
        </p:txBody>
      </p:sp>
      <p:sp>
        <p:nvSpPr>
          <p:cNvPr id="467" name="Equation"/>
          <p:cNvSpPr txBox="1"/>
          <p:nvPr/>
        </p:nvSpPr>
        <p:spPr>
          <a:xfrm>
            <a:off x="15584904" y="4236189"/>
            <a:ext cx="5299279" cy="64310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r>
                        <a:rPr xmlns:a="http://schemas.openxmlformats.org/drawingml/2006/main" sz="4800" i="1">
                          <a:solidFill>
                            <a:srgbClr val="000000"/>
                          </a:solidFill>
                          <a:latin typeface="Cambria Math" panose="02040503050406030204" pitchFamily="18" charset="0"/>
                        </a:rPr>
                        <m:t>z</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μ</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z</m:t>
                  </m:r>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z</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z</m:t>
                  </m:r>
                  <m:r>
                    <a:rPr xmlns:a="http://schemas.openxmlformats.org/drawingml/2006/main" sz="4800" i="1">
                      <a:solidFill>
                        <a:srgbClr val="000000"/>
                      </a:solidFill>
                      <a:latin typeface="Cambria Math" panose="02040503050406030204" pitchFamily="18" charset="0"/>
                    </a:rPr>
                    <m:t>ω</m:t>
                  </m:r>
                </m:oMath>
              </m:oMathPara>
            </a14:m>
            <a:endParaRPr sz="4800"/>
          </a:p>
        </p:txBody>
      </p:sp>
      <p:sp>
        <p:nvSpPr>
          <p:cNvPr id="468" name="Equation"/>
          <p:cNvSpPr txBox="1"/>
          <p:nvPr/>
        </p:nvSpPr>
        <p:spPr>
          <a:xfrm>
            <a:off x="13807800" y="7902891"/>
            <a:ext cx="8853489" cy="68828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x</m:t>
                      </m:r>
                    </m:e>
                    <m:sub>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x</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y</m:t>
                  </m:r>
                  <m:r>
                    <a:rPr xmlns:a="http://schemas.openxmlformats.org/drawingml/2006/main" sz="4800" i="1">
                      <a:solidFill>
                        <a:srgbClr val="000000"/>
                      </a:solidFill>
                      <a:latin typeface="Cambria Math" panose="02040503050406030204" pitchFamily="18" charset="0"/>
                    </a:rPr>
                    <m:t>ω</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μ</m:t>
                  </m:r>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x</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y</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t</m:t>
                  </m:r>
                </m:oMath>
              </m:oMathPara>
            </a14:m>
            <a:endParaRPr sz="4800"/>
          </a:p>
        </p:txBody>
      </p:sp>
      <p:sp>
        <p:nvSpPr>
          <p:cNvPr id="469" name="Equation"/>
          <p:cNvSpPr txBox="1"/>
          <p:nvPr/>
        </p:nvSpPr>
        <p:spPr>
          <a:xfrm>
            <a:off x="14034436" y="9142741"/>
            <a:ext cx="8400217" cy="6882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y</m:t>
                      </m:r>
                    </m:e>
                    <m:sub>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y</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ω</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y</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μ</m:t>
                  </m:r>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x</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y</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t</m:t>
                  </m:r>
                </m:oMath>
              </m:oMathPara>
            </a14:m>
            <a:endParaRPr sz="4800"/>
          </a:p>
        </p:txBody>
      </p:sp>
      <p:sp>
        <p:nvSpPr>
          <p:cNvPr id="470" name="Hopf Oscillator was used within the Oscillator layer…"/>
          <p:cNvSpPr txBox="1"/>
          <p:nvPr>
            <p:ph type="body" sz="half" idx="1"/>
          </p:nvPr>
        </p:nvSpPr>
        <p:spPr>
          <a:xfrm>
            <a:off x="1158912" y="4362093"/>
            <a:ext cx="11303197" cy="8019044"/>
          </a:xfrm>
          <a:prstGeom prst="rect">
            <a:avLst/>
          </a:prstGeom>
        </p:spPr>
        <p:txBody>
          <a:bodyPr/>
          <a:lstStyle/>
          <a:p>
            <a:pPr lvl="4" marL="205739" indent="-205739" defTabSz="742950">
              <a:spcBef>
                <a:spcPts val="1600"/>
              </a:spcBef>
              <a:buSzPct val="100000"/>
              <a:buChar char="•"/>
              <a:defRPr spc="-49" sz="4950"/>
            </a:pPr>
            <a:r>
              <a:t>Hopf Oscillator was used within the Oscillator layer</a:t>
            </a:r>
          </a:p>
          <a:p>
            <a:pPr lvl="4" marL="205739" indent="-205739" defTabSz="742950">
              <a:spcBef>
                <a:spcPts val="1600"/>
              </a:spcBef>
              <a:buSzPct val="100000"/>
              <a:buChar char="•"/>
              <a:defRPr spc="-49" sz="4950"/>
            </a:pPr>
            <a:r>
              <a:t>The oscillator was chosen because of its limit cycle behaviour at all parameter values</a:t>
            </a:r>
          </a:p>
          <a:p>
            <a:pPr lvl="4" marL="205739" indent="-205739" defTabSz="742950">
              <a:spcBef>
                <a:spcPts val="1600"/>
              </a:spcBef>
              <a:buSzPct val="100000"/>
              <a:buChar char="•"/>
              <a:defRPr spc="-49" sz="4950"/>
            </a:pPr>
            <a:r>
              <a:t>A Oscillator Layer serves as the recurrent layer within the actor and generates the basis signals which are then combined by the complex MLP to produce the gait signal</a:t>
            </a:r>
          </a:p>
        </p:txBody>
      </p:sp>
      <p:sp>
        <p:nvSpPr>
          <p:cNvPr id="471" name="Complex Equation of Hopf Oscillator"/>
          <p:cNvSpPr txBox="1"/>
          <p:nvPr/>
        </p:nvSpPr>
        <p:spPr>
          <a:xfrm>
            <a:off x="12960280" y="5201100"/>
            <a:ext cx="10548529" cy="8084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Complex Equation of Hopf Oscillator</a:t>
            </a:r>
          </a:p>
        </p:txBody>
      </p:sp>
      <p:sp>
        <p:nvSpPr>
          <p:cNvPr id="472" name="Cartesian Equations of Hopf Oscillator"/>
          <p:cNvSpPr txBox="1"/>
          <p:nvPr/>
        </p:nvSpPr>
        <p:spPr>
          <a:xfrm>
            <a:off x="12960280" y="10382592"/>
            <a:ext cx="10548529"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Cartesian Equations of Hopf Oscillator</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Reinforcement Learning"/>
          <p:cNvSpPr txBox="1"/>
          <p:nvPr>
            <p:ph type="title"/>
          </p:nvPr>
        </p:nvSpPr>
        <p:spPr>
          <a:prstGeom prst="rect">
            <a:avLst/>
          </a:prstGeom>
        </p:spPr>
        <p:txBody>
          <a:bodyPr/>
          <a:lstStyle/>
          <a:p>
            <a:pPr/>
            <a:r>
              <a:t>Reinforcement Learning</a:t>
            </a:r>
          </a:p>
        </p:txBody>
      </p:sp>
      <p:sp>
        <p:nvSpPr>
          <p:cNvPr id="475" name="Actor Network : State Encoding Network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Actor Network : State Encoding Networks</a:t>
            </a:r>
          </a:p>
        </p:txBody>
      </p:sp>
      <p:sp>
        <p:nvSpPr>
          <p:cNvPr id="476" name="Robot State  :…"/>
          <p:cNvSpPr txBox="1"/>
          <p:nvPr>
            <p:ph type="body" sz="half" idx="1"/>
          </p:nvPr>
        </p:nvSpPr>
        <p:spPr>
          <a:xfrm>
            <a:off x="1114358" y="7214429"/>
            <a:ext cx="12180538" cy="6085769"/>
          </a:xfrm>
          <a:prstGeom prst="rect">
            <a:avLst/>
          </a:prstGeom>
        </p:spPr>
        <p:txBody>
          <a:bodyPr/>
          <a:lstStyle/>
          <a:p>
            <a:pPr marL="189737" indent="-189737" defTabSz="685165">
              <a:spcBef>
                <a:spcPts val="1400"/>
              </a:spcBef>
              <a:buSzPct val="100000"/>
              <a:buChar char="•"/>
              <a:defRPr spc="-45" sz="4565"/>
            </a:pPr>
            <a:r>
              <a:t>Robot State </a:t>
            </a:r>
            <a14:m>
              <m:oMath>
                <m:sSub>
                  <m:e>
                    <m:r>
                      <a:rPr xmlns:a="http://schemas.openxmlformats.org/drawingml/2006/main" sz="5300" i="1">
                        <a:solidFill>
                          <a:srgbClr val="000000"/>
                        </a:solidFill>
                        <a:latin typeface="Cambria Math" panose="02040503050406030204" pitchFamily="18" charset="0"/>
                      </a:rPr>
                      <m:t>R</m:t>
                    </m:r>
                  </m:e>
                  <m:sub>
                    <m:r>
                      <a:rPr xmlns:a="http://schemas.openxmlformats.org/drawingml/2006/main" sz="5300" i="1">
                        <a:solidFill>
                          <a:srgbClr val="000000"/>
                        </a:solidFill>
                        <a:latin typeface="Cambria Math" panose="02040503050406030204" pitchFamily="18" charset="0"/>
                      </a:rPr>
                      <m:t>t</m:t>
                    </m:r>
                  </m:sub>
                </m:sSub>
              </m:oMath>
            </a14:m>
            <a:r>
              <a:t>:</a:t>
            </a:r>
          </a:p>
          <a:p>
            <a:pPr marL="1201673" indent="-189737" defTabSz="685165">
              <a:spcBef>
                <a:spcPts val="1400"/>
              </a:spcBef>
              <a:buSzPct val="100000"/>
              <a:buChar char="•"/>
              <a:defRPr spc="-45" sz="4565"/>
            </a:pPr>
            <a:r>
              <a:t>Current Joint Angles</a:t>
            </a:r>
          </a:p>
          <a:p>
            <a:pPr marL="1201673" indent="-189737" defTabSz="685165">
              <a:spcBef>
                <a:spcPts val="1400"/>
              </a:spcBef>
              <a:buSzPct val="100000"/>
              <a:buChar char="•"/>
              <a:defRPr spc="-45" sz="4565"/>
            </a:pPr>
            <a:r>
              <a:t>Difference between current and last joint positions</a:t>
            </a:r>
          </a:p>
          <a:p>
            <a:pPr marL="1201673" indent="-189737" defTabSz="685165">
              <a:spcBef>
                <a:spcPts val="1400"/>
              </a:spcBef>
              <a:buSzPct val="100000"/>
              <a:buChar char="•"/>
              <a:defRPr spc="-45" sz="4565"/>
            </a:pPr>
            <a:r>
              <a:t>Orientation</a:t>
            </a:r>
          </a:p>
          <a:p>
            <a:pPr marL="1201673" indent="-189737" defTabSz="685165">
              <a:spcBef>
                <a:spcPts val="1400"/>
              </a:spcBef>
              <a:buSzPct val="100000"/>
              <a:buChar char="•"/>
              <a:defRPr spc="-45" sz="4565"/>
            </a:pPr>
            <a:r>
              <a:t>Angular Velocity</a:t>
            </a:r>
          </a:p>
          <a:p>
            <a:pPr marL="1201673" indent="-189737" defTabSz="685165">
              <a:spcBef>
                <a:spcPts val="1400"/>
              </a:spcBef>
              <a:buSzPct val="100000"/>
              <a:buChar char="•"/>
              <a:defRPr spc="-45" sz="4565"/>
            </a:pPr>
            <a:r>
              <a:t>Linear Acceleration</a:t>
            </a:r>
          </a:p>
        </p:txBody>
      </p:sp>
      <p:sp>
        <p:nvSpPr>
          <p:cNvPr id="477" name="Motion State   :…"/>
          <p:cNvSpPr txBox="1"/>
          <p:nvPr/>
        </p:nvSpPr>
        <p:spPr>
          <a:xfrm>
            <a:off x="13309977" y="7214429"/>
            <a:ext cx="10511446" cy="60857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178307" indent="-178307" defTabSz="643889">
              <a:lnSpc>
                <a:spcPct val="100000"/>
              </a:lnSpc>
              <a:spcBef>
                <a:spcPts val="1400"/>
              </a:spcBef>
              <a:buSzPct val="100000"/>
              <a:buChar char="•"/>
              <a:defRPr spc="-42" sz="4212"/>
            </a:pPr>
            <a:r>
              <a:t>Motion State </a:t>
            </a:r>
            <a14:m>
              <m:oMath>
                <m:sSub>
                  <m:e>
                    <m:r>
                      <a:rPr xmlns:a="http://schemas.openxmlformats.org/drawingml/2006/main" sz="4900" i="1">
                        <a:solidFill>
                          <a:srgbClr val="000000"/>
                        </a:solidFill>
                        <a:latin typeface="Cambria Math" panose="02040503050406030204" pitchFamily="18" charset="0"/>
                      </a:rPr>
                      <m:t>M</m:t>
                    </m:r>
                  </m:e>
                  <m:sub>
                    <m:r>
                      <a:rPr xmlns:a="http://schemas.openxmlformats.org/drawingml/2006/main" sz="4900" i="1">
                        <a:solidFill>
                          <a:srgbClr val="000000"/>
                        </a:solidFill>
                        <a:latin typeface="Cambria Math" panose="02040503050406030204" pitchFamily="18" charset="0"/>
                      </a:rPr>
                      <m:t>t</m:t>
                    </m:r>
                  </m:sub>
                </m:sSub>
              </m:oMath>
            </a14:m>
            <a:r>
              <a:t> :</a:t>
            </a:r>
          </a:p>
          <a:p>
            <a:pPr marL="1129283" indent="-178307" defTabSz="643889">
              <a:lnSpc>
                <a:spcPct val="100000"/>
              </a:lnSpc>
              <a:spcBef>
                <a:spcPts val="1400"/>
              </a:spcBef>
              <a:buSzPct val="100000"/>
              <a:buChar char="•"/>
              <a:defRPr spc="-42" sz="4212"/>
            </a:pPr>
            <a:r>
              <a:t>Desired Turning </a:t>
            </a:r>
          </a:p>
          <a:p>
            <a:pPr marL="1129283" indent="-178307" defTabSz="643889">
              <a:lnSpc>
                <a:spcPct val="100000"/>
              </a:lnSpc>
              <a:spcBef>
                <a:spcPts val="1400"/>
              </a:spcBef>
              <a:buSzPct val="100000"/>
              <a:buChar char="•"/>
              <a:defRPr spc="-42" sz="4212"/>
            </a:pPr>
            <a:r>
              <a:t>Desired Speed along x and y axes</a:t>
            </a:r>
          </a:p>
          <a:p>
            <a:pPr marL="178307" indent="-178307" defTabSz="643889">
              <a:lnSpc>
                <a:spcPct val="100000"/>
              </a:lnSpc>
              <a:spcBef>
                <a:spcPts val="1400"/>
              </a:spcBef>
              <a:buSzPct val="100000"/>
              <a:buChar char="•"/>
              <a:defRPr spc="-42" sz="4212"/>
            </a:pPr>
            <a:r>
              <a:t>The output of the CPG and the Robot State Encoding Network are of the same size</a:t>
            </a:r>
          </a:p>
          <a:p>
            <a:pPr marL="178307" indent="-178307" defTabSz="643889">
              <a:lnSpc>
                <a:spcPct val="100000"/>
              </a:lnSpc>
              <a:spcBef>
                <a:spcPts val="1400"/>
              </a:spcBef>
              <a:buSzPct val="100000"/>
              <a:buChar char="•"/>
              <a:defRPr spc="-42" sz="4212"/>
            </a:pPr>
            <a:r>
              <a:t>The State Encoding Networks are simple DNNs </a:t>
            </a:r>
          </a:p>
        </p:txBody>
      </p:sp>
      <p:sp>
        <p:nvSpPr>
          <p:cNvPr id="478" name="comprises of the following components:…"/>
          <p:cNvSpPr txBox="1"/>
          <p:nvPr/>
        </p:nvSpPr>
        <p:spPr>
          <a:xfrm>
            <a:off x="5423664" y="3230622"/>
            <a:ext cx="13536672" cy="32677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defTabSz="825500">
              <a:lnSpc>
                <a:spcPct val="100000"/>
              </a:lnSpc>
              <a:spcBef>
                <a:spcPts val="1800"/>
              </a:spcBef>
              <a:buSzPct val="100000"/>
              <a:buChar char="•"/>
              <a:defRPr spc="-55" sz="5500"/>
            </a:pPr>
            <a14:m>
              <m:oMath>
                <m:sSub>
                  <m:e>
                    <m:r>
                      <a:rPr xmlns:a="http://schemas.openxmlformats.org/drawingml/2006/main" sz="6650" i="1">
                        <a:solidFill>
                          <a:srgbClr val="000000"/>
                        </a:solidFill>
                        <a:latin typeface="Cambria Math" panose="02040503050406030204" pitchFamily="18" charset="0"/>
                      </a:rPr>
                      <m:t>S</m:t>
                    </m:r>
                  </m:e>
                  <m:sub>
                    <m:r>
                      <a:rPr xmlns:a="http://schemas.openxmlformats.org/drawingml/2006/main" sz="6650" i="1">
                        <a:solidFill>
                          <a:srgbClr val="000000"/>
                        </a:solidFill>
                        <a:latin typeface="Cambria Math" panose="02040503050406030204" pitchFamily="18" charset="0"/>
                      </a:rPr>
                      <m:t>t</m:t>
                    </m:r>
                  </m:sub>
                </m:sSub>
              </m:oMath>
            </a14:m>
            <a:r>
              <a:t> comprises of the following components:</a:t>
            </a:r>
          </a:p>
          <a:p>
            <a:pPr marL="1447800" indent="-228600" defTabSz="825500">
              <a:lnSpc>
                <a:spcPct val="100000"/>
              </a:lnSpc>
              <a:spcBef>
                <a:spcPts val="1800"/>
              </a:spcBef>
              <a:buSzPct val="100000"/>
              <a:buChar char="•"/>
              <a:defRPr spc="-55" sz="5500"/>
            </a:pPr>
            <a:r>
              <a:t>Robot State Encoding Network </a:t>
            </a:r>
          </a:p>
          <a:p>
            <a:pPr marL="1447800" indent="-228600" defTabSz="825500">
              <a:lnSpc>
                <a:spcPct val="100000"/>
              </a:lnSpc>
              <a:spcBef>
                <a:spcPts val="1800"/>
              </a:spcBef>
              <a:buSzPct val="100000"/>
              <a:buChar char="•"/>
              <a:defRPr spc="-55" sz="5500"/>
            </a:pPr>
            <a:r>
              <a:t>Motion State Encoding Network</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Reinforcement Learning"/>
          <p:cNvSpPr txBox="1"/>
          <p:nvPr>
            <p:ph type="title"/>
          </p:nvPr>
        </p:nvSpPr>
        <p:spPr>
          <a:prstGeom prst="rect">
            <a:avLst/>
          </a:prstGeom>
        </p:spPr>
        <p:txBody>
          <a:bodyPr/>
          <a:lstStyle/>
          <a:p>
            <a:pPr/>
            <a:r>
              <a:t>Reinforcement Learning</a:t>
            </a:r>
          </a:p>
        </p:txBody>
      </p:sp>
      <p:sp>
        <p:nvSpPr>
          <p:cNvPr id="481" name="Actor Network : Architecture Limita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Actor Network : Architecture Limitations</a:t>
            </a:r>
          </a:p>
        </p:txBody>
      </p:sp>
      <p:sp>
        <p:nvSpPr>
          <p:cNvPr id="482" name="Proposed Actor Architecture has the following limitations:…"/>
          <p:cNvSpPr txBox="1"/>
          <p:nvPr>
            <p:ph type="body" sz="half" idx="1"/>
          </p:nvPr>
        </p:nvSpPr>
        <p:spPr>
          <a:xfrm>
            <a:off x="1206500" y="3712435"/>
            <a:ext cx="11970954" cy="9104926"/>
          </a:xfrm>
          <a:prstGeom prst="rect">
            <a:avLst/>
          </a:prstGeom>
        </p:spPr>
        <p:txBody>
          <a:bodyPr/>
          <a:lstStyle/>
          <a:p>
            <a:pPr marL="189737" indent="-189737" defTabSz="685165">
              <a:spcBef>
                <a:spcPts val="1400"/>
              </a:spcBef>
              <a:buSzPct val="100000"/>
              <a:buChar char="•"/>
              <a:defRPr spc="-45" sz="4565"/>
            </a:pPr>
            <a:r>
              <a:t>Proposed Actor Architecture has the following limitations:</a:t>
            </a:r>
          </a:p>
          <a:p>
            <a:pPr marL="1201673" indent="-189737" defTabSz="685165">
              <a:spcBef>
                <a:spcPts val="1400"/>
              </a:spcBef>
              <a:buSzPct val="100000"/>
              <a:buChar char="•"/>
              <a:defRPr spc="-45" sz="4565"/>
            </a:pPr>
            <a:r>
              <a:t>The Network has no provisions for realising gait transition</a:t>
            </a:r>
          </a:p>
          <a:p>
            <a:pPr marL="1201673" indent="-189737" defTabSz="685165">
              <a:spcBef>
                <a:spcPts val="1400"/>
              </a:spcBef>
              <a:buSzPct val="100000"/>
              <a:buChar char="•"/>
              <a:defRPr spc="-45" sz="4565"/>
            </a:pPr>
            <a:r>
              <a:t>The Network has no provisions for realising turning behaviour</a:t>
            </a:r>
          </a:p>
          <a:p>
            <a:pPr marL="1201673" indent="-189737" defTabSz="685165">
              <a:spcBef>
                <a:spcPts val="1400"/>
              </a:spcBef>
              <a:buSzPct val="100000"/>
              <a:buChar char="•"/>
              <a:defRPr spc="-45" sz="4565"/>
            </a:pPr>
            <a:r>
              <a:t>The omega for the oscillator layer is sensitive to robot initial state, which should not be the case</a:t>
            </a:r>
          </a:p>
          <a:p>
            <a:pPr marL="1201673" indent="-189737" defTabSz="685165">
              <a:spcBef>
                <a:spcPts val="1400"/>
              </a:spcBef>
              <a:buSzPct val="100000"/>
              <a:buChar char="•"/>
              <a:defRPr spc="-45" sz="4565"/>
            </a:pPr>
            <a:r>
              <a:t>Pre-training of the network fails to converges at a local minima instead of a global minima</a:t>
            </a:r>
          </a:p>
        </p:txBody>
      </p:sp>
      <p:pic>
        <p:nvPicPr>
          <p:cNvPr id="483" name="unknown.png" descr="unknown.png"/>
          <p:cNvPicPr>
            <a:picLocks noChangeAspect="1"/>
          </p:cNvPicPr>
          <p:nvPr/>
        </p:nvPicPr>
        <p:blipFill>
          <a:blip r:embed="rId2">
            <a:extLst/>
          </a:blip>
          <a:stretch>
            <a:fillRect/>
          </a:stretch>
        </p:blipFill>
        <p:spPr>
          <a:xfrm>
            <a:off x="15699545" y="794761"/>
            <a:ext cx="6755763" cy="6636191"/>
          </a:xfrm>
          <a:prstGeom prst="rect">
            <a:avLst/>
          </a:prstGeom>
          <a:ln w="12700">
            <a:miter lim="400000"/>
          </a:ln>
        </p:spPr>
      </p:pic>
      <p:pic>
        <p:nvPicPr>
          <p:cNvPr id="484" name="unknown.png" descr="unknown.png"/>
          <p:cNvPicPr>
            <a:picLocks noChangeAspect="1"/>
          </p:cNvPicPr>
          <p:nvPr/>
        </p:nvPicPr>
        <p:blipFill>
          <a:blip r:embed="rId3">
            <a:extLst/>
          </a:blip>
          <a:stretch>
            <a:fillRect/>
          </a:stretch>
        </p:blipFill>
        <p:spPr>
          <a:xfrm>
            <a:off x="15699545" y="7180233"/>
            <a:ext cx="6755763" cy="6558803"/>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Reinforcement Learning"/>
          <p:cNvSpPr txBox="1"/>
          <p:nvPr>
            <p:ph type="title"/>
          </p:nvPr>
        </p:nvSpPr>
        <p:spPr>
          <a:prstGeom prst="rect">
            <a:avLst/>
          </a:prstGeom>
        </p:spPr>
        <p:txBody>
          <a:bodyPr/>
          <a:lstStyle/>
          <a:p>
            <a:pPr/>
            <a:r>
              <a:t>Reinforcement Learning</a:t>
            </a:r>
          </a:p>
        </p:txBody>
      </p:sp>
      <p:sp>
        <p:nvSpPr>
          <p:cNvPr id="487" name="Critic Network"/>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Critic Network</a:t>
            </a:r>
          </a:p>
        </p:txBody>
      </p:sp>
      <p:sp>
        <p:nvSpPr>
          <p:cNvPr id="488" name="Critic is an RNN that iterates over the   and…"/>
          <p:cNvSpPr txBox="1"/>
          <p:nvPr/>
        </p:nvSpPr>
        <p:spPr>
          <a:xfrm>
            <a:off x="5106123" y="3844051"/>
            <a:ext cx="17638757" cy="22242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defTabSz="825500">
              <a:lnSpc>
                <a:spcPct val="100000"/>
              </a:lnSpc>
              <a:spcBef>
                <a:spcPts val="1800"/>
              </a:spcBef>
              <a:buSzPct val="100000"/>
              <a:buChar char="•"/>
              <a:defRPr spc="-34" sz="3400"/>
            </a:pPr>
            <a:r>
              <a:t>Critic is an RNN that iterates over the </a:t>
            </a:r>
            <a14:m>
              <m:oMath>
                <m:sSub>
                  <m:e>
                    <m:r>
                      <a:rPr xmlns:a="http://schemas.openxmlformats.org/drawingml/2006/main" sz="4150" i="1">
                        <a:solidFill>
                          <a:srgbClr val="000000"/>
                        </a:solidFill>
                        <a:latin typeface="Cambria Math" panose="02040503050406030204" pitchFamily="18" charset="0"/>
                      </a:rPr>
                      <m:t>H</m:t>
                    </m:r>
                  </m:e>
                  <m:sub>
                    <m:r>
                      <a:rPr xmlns:a="http://schemas.openxmlformats.org/drawingml/2006/main" sz="4150" i="1">
                        <a:solidFill>
                          <a:srgbClr val="000000"/>
                        </a:solidFill>
                        <a:latin typeface="Cambria Math" panose="02040503050406030204" pitchFamily="18" charset="0"/>
                      </a:rPr>
                      <m:t>t</m:t>
                    </m:r>
                    <m:r>
                      <a:rPr xmlns:a="http://schemas.openxmlformats.org/drawingml/2006/main" sz="4150" i="1">
                        <a:solidFill>
                          <a:srgbClr val="000000"/>
                        </a:solidFill>
                        <a:latin typeface="Cambria Math" panose="02040503050406030204" pitchFamily="18" charset="0"/>
                      </a:rPr>
                      <m:t>-</m:t>
                    </m:r>
                    <m:r>
                      <a:rPr xmlns:a="http://schemas.openxmlformats.org/drawingml/2006/main" sz="4150" i="1">
                        <a:solidFill>
                          <a:srgbClr val="000000"/>
                        </a:solidFill>
                        <a:latin typeface="Cambria Math" panose="02040503050406030204" pitchFamily="18" charset="0"/>
                      </a:rPr>
                      <m:t>T</m:t>
                    </m:r>
                    <m:r>
                      <a:rPr xmlns:a="http://schemas.openxmlformats.org/drawingml/2006/main" sz="4150" i="1">
                        <a:solidFill>
                          <a:srgbClr val="000000"/>
                        </a:solidFill>
                        <a:latin typeface="Cambria Math" panose="02040503050406030204" pitchFamily="18" charset="0"/>
                      </a:rPr>
                      <m:t>+</m:t>
                    </m:r>
                    <m:r>
                      <a:rPr xmlns:a="http://schemas.openxmlformats.org/drawingml/2006/main" sz="4150" i="1">
                        <a:solidFill>
                          <a:srgbClr val="000000"/>
                        </a:solidFill>
                        <a:latin typeface="Cambria Math" panose="02040503050406030204" pitchFamily="18" charset="0"/>
                      </a:rPr>
                      <m:t>1</m:t>
                    </m:r>
                    <m:r>
                      <a:rPr xmlns:a="http://schemas.openxmlformats.org/drawingml/2006/main" sz="4150" i="1">
                        <a:solidFill>
                          <a:srgbClr val="000000"/>
                        </a:solidFill>
                        <a:latin typeface="Cambria Math" panose="02040503050406030204" pitchFamily="18" charset="0"/>
                      </a:rPr>
                      <m:t>:</m:t>
                    </m:r>
                    <m:r>
                      <a:rPr xmlns:a="http://schemas.openxmlformats.org/drawingml/2006/main" sz="4150" i="1">
                        <a:solidFill>
                          <a:srgbClr val="000000"/>
                        </a:solidFill>
                        <a:latin typeface="Cambria Math" panose="02040503050406030204" pitchFamily="18" charset="0"/>
                      </a:rPr>
                      <m:t>t</m:t>
                    </m:r>
                    <m:r>
                      <a:rPr xmlns:a="http://schemas.openxmlformats.org/drawingml/2006/main" sz="4150" i="1">
                        <a:solidFill>
                          <a:srgbClr val="000000"/>
                        </a:solidFill>
                        <a:latin typeface="Cambria Math" panose="02040503050406030204" pitchFamily="18" charset="0"/>
                      </a:rPr>
                      <m:t>-</m:t>
                    </m:r>
                    <m:r>
                      <a:rPr xmlns:a="http://schemas.openxmlformats.org/drawingml/2006/main" sz="4150" i="1">
                        <a:solidFill>
                          <a:srgbClr val="000000"/>
                        </a:solidFill>
                        <a:latin typeface="Cambria Math" panose="02040503050406030204" pitchFamily="18" charset="0"/>
                      </a:rPr>
                      <m:t>1</m:t>
                    </m:r>
                  </m:sub>
                </m:sSub>
              </m:oMath>
            </a14:m>
            <a:r>
              <a:t> and </a:t>
            </a:r>
            <a14:m>
              <m:oMath>
                <m:sSub>
                  <m:e>
                    <m:r>
                      <a:rPr xmlns:a="http://schemas.openxmlformats.org/drawingml/2006/main" sz="4100" i="1">
                        <a:solidFill>
                          <a:srgbClr val="000000"/>
                        </a:solidFill>
                        <a:latin typeface="Cambria Math" panose="02040503050406030204" pitchFamily="18" charset="0"/>
                      </a:rPr>
                      <m:t>A</m:t>
                    </m:r>
                  </m:e>
                  <m:sub>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sub>
                </m:sSub>
              </m:oMath>
            </a14:m>
          </a:p>
          <a:p>
            <a:pPr marL="228600" indent="-228600" defTabSz="825500">
              <a:lnSpc>
                <a:spcPct val="100000"/>
              </a:lnSpc>
              <a:spcBef>
                <a:spcPts val="1800"/>
              </a:spcBef>
              <a:buSzPct val="100000"/>
              <a:buChar char="•"/>
              <a:defRPr spc="-34" sz="3400"/>
            </a:pPr>
            <a:r>
              <a:t>The initial state of the RNN is generated by the intermediate state generator</a:t>
            </a:r>
          </a:p>
          <a:p>
            <a:pPr marL="228600" indent="-228600" defTabSz="825500">
              <a:lnSpc>
                <a:spcPct val="100000"/>
              </a:lnSpc>
              <a:spcBef>
                <a:spcPts val="1800"/>
              </a:spcBef>
              <a:buSzPct val="100000"/>
              <a:buChar char="•"/>
              <a:defRPr spc="-34" sz="3400"/>
            </a:pPr>
            <a:r>
              <a:t>The last output of the RNN is input to a dense layer to output the predicted Q scores</a:t>
            </a:r>
          </a:p>
        </p:txBody>
      </p:sp>
      <p:pic>
        <p:nvPicPr>
          <p:cNvPr id="489" name="critic_overall.png" descr="critic_overall.png"/>
          <p:cNvPicPr>
            <a:picLocks noChangeAspect="1"/>
          </p:cNvPicPr>
          <p:nvPr/>
        </p:nvPicPr>
        <p:blipFill>
          <a:blip r:embed="rId2">
            <a:extLst/>
          </a:blip>
          <a:stretch>
            <a:fillRect/>
          </a:stretch>
        </p:blipFill>
        <p:spPr>
          <a:xfrm>
            <a:off x="1145876" y="3753445"/>
            <a:ext cx="19572564" cy="9758480"/>
          </a:xfrm>
          <a:prstGeom prst="rect">
            <a:avLst/>
          </a:prstGeom>
          <a:ln w="12700">
            <a:miter lim="400000"/>
          </a:ln>
        </p:spPr>
      </p:pic>
      <p:sp>
        <p:nvSpPr>
          <p:cNvPr id="490" name="The Intermediate State Generator combines  ,   and   into a single state vector…"/>
          <p:cNvSpPr txBox="1"/>
          <p:nvPr/>
        </p:nvSpPr>
        <p:spPr>
          <a:xfrm>
            <a:off x="13747303" y="10239853"/>
            <a:ext cx="8892119" cy="19956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defTabSz="825500">
              <a:lnSpc>
                <a:spcPct val="100000"/>
              </a:lnSpc>
              <a:spcBef>
                <a:spcPts val="1800"/>
              </a:spcBef>
              <a:buSzPct val="100000"/>
              <a:buChar char="•"/>
              <a:defRPr spc="-34" sz="3400"/>
            </a:pPr>
            <a:r>
              <a:t>The Intermediate State Generator combines </a:t>
            </a:r>
            <a14:m>
              <m:oMath>
                <m:sSub>
                  <m:e>
                    <m:r>
                      <a:rPr xmlns:a="http://schemas.openxmlformats.org/drawingml/2006/main" sz="4300" i="1">
                        <a:solidFill>
                          <a:srgbClr val="000000"/>
                        </a:solidFill>
                        <a:latin typeface="Cambria Math" panose="02040503050406030204" pitchFamily="18" charset="0"/>
                      </a:rPr>
                      <m:t>O</m:t>
                    </m:r>
                  </m:e>
                  <m:sub>
                    <m:r>
                      <a:rPr xmlns:a="http://schemas.openxmlformats.org/drawingml/2006/main" sz="4300" i="1">
                        <a:solidFill>
                          <a:srgbClr val="000000"/>
                        </a:solidFill>
                        <a:latin typeface="Cambria Math" panose="02040503050406030204" pitchFamily="18" charset="0"/>
                      </a:rPr>
                      <m:t>t</m:t>
                    </m:r>
                  </m:sub>
                </m:sSub>
              </m:oMath>
            </a14:m>
            <a:r>
              <a:t>, </a:t>
            </a:r>
            <a14:m>
              <m:oMath>
                <m:sSub>
                  <m:e>
                    <m:r>
                      <a:rPr xmlns:a="http://schemas.openxmlformats.org/drawingml/2006/main" sz="4450" i="1">
                        <a:solidFill>
                          <a:srgbClr val="000000"/>
                        </a:solidFill>
                        <a:latin typeface="Cambria Math" panose="02040503050406030204" pitchFamily="18" charset="0"/>
                      </a:rPr>
                      <m:t>O</m:t>
                    </m:r>
                  </m:e>
                  <m:sub>
                    <m:r>
                      <a:rPr xmlns:a="http://schemas.openxmlformats.org/drawingml/2006/main" sz="4450" i="1">
                        <a:solidFill>
                          <a:srgbClr val="000000"/>
                        </a:solidFill>
                        <a:latin typeface="Cambria Math" panose="02040503050406030204" pitchFamily="18" charset="0"/>
                      </a:rPr>
                      <m:t>t</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1</m:t>
                    </m:r>
                  </m:sub>
                </m:sSub>
              </m:oMath>
            </a14:m>
            <a:r>
              <a:t> and </a:t>
            </a:r>
            <a14:m>
              <m:oMath>
                <m:sSub>
                  <m:e>
                    <m:r>
                      <a:rPr xmlns:a="http://schemas.openxmlformats.org/drawingml/2006/main" sz="4100" i="1">
                        <a:solidFill>
                          <a:srgbClr val="000000"/>
                        </a:solidFill>
                        <a:latin typeface="Cambria Math" panose="02040503050406030204" pitchFamily="18" charset="0"/>
                      </a:rPr>
                      <m:t>S</m:t>
                    </m:r>
                  </m:e>
                  <m:sub>
                    <m:r>
                      <a:rPr xmlns:a="http://schemas.openxmlformats.org/drawingml/2006/main" sz="4100" i="1">
                        <a:solidFill>
                          <a:srgbClr val="000000"/>
                        </a:solidFill>
                        <a:latin typeface="Cambria Math" panose="02040503050406030204" pitchFamily="18" charset="0"/>
                      </a:rPr>
                      <m:t>t</m:t>
                    </m:r>
                  </m:sub>
                </m:sSub>
              </m:oMath>
            </a14:m>
            <a:r>
              <a:t> into a single state vector</a:t>
            </a:r>
          </a:p>
          <a:p>
            <a:pPr marL="228600" indent="-228600" defTabSz="825500">
              <a:lnSpc>
                <a:spcPct val="100000"/>
              </a:lnSpc>
              <a:spcBef>
                <a:spcPts val="1800"/>
              </a:spcBef>
              <a:buSzPct val="100000"/>
              <a:buChar char="•"/>
              <a:defRPr spc="-34" sz="3400"/>
            </a:pPr>
            <a:r>
              <a:t>The RNN cell to be used is LSTM</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upervised Learning of Gait Pattern"/>
          <p:cNvSpPr txBox="1"/>
          <p:nvPr>
            <p:ph type="title"/>
          </p:nvPr>
        </p:nvSpPr>
        <p:spPr>
          <a:prstGeom prst="rect">
            <a:avLst/>
          </a:prstGeom>
        </p:spPr>
        <p:txBody>
          <a:bodyPr/>
          <a:lstStyle/>
          <a:p>
            <a:pPr/>
            <a:r>
              <a:t>Supervised Learning of Gait Pattern</a:t>
            </a:r>
          </a:p>
        </p:txBody>
      </p:sp>
      <p:sp>
        <p:nvSpPr>
          <p:cNvPr id="170" name="A proportional relationship between fundamental frequency of gait signal and speed of quadruped was established…"/>
          <p:cNvSpPr txBox="1"/>
          <p:nvPr>
            <p:ph type="body" sz="quarter" idx="1"/>
          </p:nvPr>
        </p:nvSpPr>
        <p:spPr>
          <a:xfrm>
            <a:off x="1206499" y="2719451"/>
            <a:ext cx="12042162" cy="4515632"/>
          </a:xfrm>
          <a:prstGeom prst="rect">
            <a:avLst/>
          </a:prstGeom>
        </p:spPr>
        <p:txBody>
          <a:bodyPr/>
          <a:lstStyle/>
          <a:p>
            <a:pPr marL="192023" indent="-192023" defTabSz="693419">
              <a:spcBef>
                <a:spcPts val="1500"/>
              </a:spcBef>
              <a:buSzPct val="100000"/>
              <a:buChar char="•"/>
              <a:defRPr spc="-46" sz="4619"/>
            </a:pPr>
            <a:r>
              <a:t>A proportional relationship between fundamental frequency of gait signal and speed of quadruped was established</a:t>
            </a:r>
          </a:p>
          <a:p>
            <a:pPr marL="192023" indent="-192023" defTabSz="693419">
              <a:spcBef>
                <a:spcPts val="1500"/>
              </a:spcBef>
              <a:buSzPct val="100000"/>
              <a:buChar char="•"/>
              <a:defRPr spc="-46" sz="4619"/>
            </a:pPr>
            <a:r>
              <a:t>Using the fundamental frequency as input, it was demonstrated that the proposed network is capable of generating gait patterns</a:t>
            </a:r>
          </a:p>
        </p:txBody>
      </p:sp>
      <p:pic>
        <p:nvPicPr>
          <p:cNvPr id="171" name="speedVsFundamentalFreq_varying_Tst_const_Tsw.png" descr="speedVsFundamentalFreq_varying_Tst_const_Tsw.png"/>
          <p:cNvPicPr>
            <a:picLocks noChangeAspect="1"/>
          </p:cNvPicPr>
          <p:nvPr/>
        </p:nvPicPr>
        <p:blipFill>
          <a:blip r:embed="rId2">
            <a:extLst/>
          </a:blip>
          <a:srcRect l="3874" t="10582" r="5556" b="68526"/>
          <a:stretch>
            <a:fillRect/>
          </a:stretch>
        </p:blipFill>
        <p:spPr>
          <a:xfrm>
            <a:off x="530513" y="7257214"/>
            <a:ext cx="13393961" cy="6179111"/>
          </a:xfrm>
          <a:prstGeom prst="rect">
            <a:avLst/>
          </a:prstGeom>
          <a:ln w="12700">
            <a:miter lim="400000"/>
          </a:ln>
        </p:spPr>
      </p:pic>
      <p:pic>
        <p:nvPicPr>
          <p:cNvPr id="172" name="magnitude_spectrum_Tst_150_Tsw_50_theta_15.png" descr="magnitude_spectrum_Tst_150_Tsw_50_theta_15.png"/>
          <p:cNvPicPr>
            <a:picLocks noChangeAspect="1"/>
          </p:cNvPicPr>
          <p:nvPr/>
        </p:nvPicPr>
        <p:blipFill>
          <a:blip r:embed="rId3">
            <a:extLst/>
          </a:blip>
          <a:srcRect l="0" t="10451" r="6898" b="5749"/>
          <a:stretch>
            <a:fillRect/>
          </a:stretch>
        </p:blipFill>
        <p:spPr>
          <a:xfrm>
            <a:off x="13993327" y="2471968"/>
            <a:ext cx="6080616" cy="10946077"/>
          </a:xfrm>
          <a:prstGeom prst="rect">
            <a:avLst/>
          </a:prstGeom>
          <a:ln w="12700">
            <a:miter lim="400000"/>
          </a:ln>
        </p:spPr>
      </p:pic>
      <p:sp>
        <p:nvSpPr>
          <p:cNvPr id="173" name="Frequency spectrum of hip joint signal"/>
          <p:cNvSpPr txBox="1"/>
          <p:nvPr/>
        </p:nvSpPr>
        <p:spPr>
          <a:xfrm>
            <a:off x="20282341" y="9303080"/>
            <a:ext cx="3405876" cy="20872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792479">
              <a:lnSpc>
                <a:spcPct val="100000"/>
              </a:lnSpc>
              <a:spcBef>
                <a:spcPts val="1700"/>
              </a:spcBef>
              <a:defRPr spc="-38" sz="3839"/>
            </a:lvl1pPr>
          </a:lstStyle>
          <a:p>
            <a:pPr/>
            <a:r>
              <a:t>Frequency spectrum of hip joint signal</a:t>
            </a:r>
          </a:p>
        </p:txBody>
      </p:sp>
      <p:sp>
        <p:nvSpPr>
          <p:cNvPr id="174" name="Hip Joint Signal"/>
          <p:cNvSpPr txBox="1"/>
          <p:nvPr/>
        </p:nvSpPr>
        <p:spPr>
          <a:xfrm>
            <a:off x="20704940" y="4326209"/>
            <a:ext cx="2560677" cy="13021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lnSpc>
                <a:spcPct val="100000"/>
              </a:lnSpc>
              <a:spcBef>
                <a:spcPts val="1800"/>
              </a:spcBef>
              <a:defRPr spc="-39" sz="3900"/>
            </a:lvl1pPr>
          </a:lstStyle>
          <a:p>
            <a:pPr/>
            <a:r>
              <a:t>Hip Joint Signal</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Reinforcement Learning"/>
          <p:cNvSpPr txBox="1"/>
          <p:nvPr>
            <p:ph type="title"/>
          </p:nvPr>
        </p:nvSpPr>
        <p:spPr>
          <a:prstGeom prst="rect">
            <a:avLst/>
          </a:prstGeom>
        </p:spPr>
        <p:txBody>
          <a:bodyPr/>
          <a:lstStyle/>
          <a:p>
            <a:pPr/>
            <a:r>
              <a:t>Reinforcement Learning</a:t>
            </a:r>
          </a:p>
        </p:txBody>
      </p:sp>
      <p:sp>
        <p:nvSpPr>
          <p:cNvPr id="493" name="Critic Network : RN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Critic Network : RNN</a:t>
            </a:r>
          </a:p>
        </p:txBody>
      </p:sp>
      <p:pic>
        <p:nvPicPr>
          <p:cNvPr id="494" name="critic_lstm.png" descr="critic_lstm.png"/>
          <p:cNvPicPr>
            <a:picLocks noChangeAspect="1"/>
          </p:cNvPicPr>
          <p:nvPr/>
        </p:nvPicPr>
        <p:blipFill>
          <a:blip r:embed="rId2">
            <a:extLst/>
          </a:blip>
          <a:stretch>
            <a:fillRect/>
          </a:stretch>
        </p:blipFill>
        <p:spPr>
          <a:xfrm>
            <a:off x="409716" y="4095890"/>
            <a:ext cx="23564568" cy="5963590"/>
          </a:xfrm>
          <a:prstGeom prst="rect">
            <a:avLst/>
          </a:prstGeom>
          <a:ln w="12700">
            <a:miter lim="400000"/>
          </a:ln>
        </p:spPr>
      </p:pic>
      <p:sp>
        <p:nvSpPr>
          <p:cNvPr id="495" name="The Q Score predicted by the RNN takes into account the actions over the time window of   actions around a timestep   given  ,   and"/>
          <p:cNvSpPr txBox="1"/>
          <p:nvPr>
            <p:ph type="body" sz="quarter" idx="1"/>
          </p:nvPr>
        </p:nvSpPr>
        <p:spPr>
          <a:xfrm>
            <a:off x="3610145" y="10847629"/>
            <a:ext cx="17163710" cy="1698547"/>
          </a:xfrm>
          <a:prstGeom prst="rect">
            <a:avLst/>
          </a:prstGeom>
        </p:spPr>
        <p:txBody>
          <a:bodyPr/>
          <a:lstStyle/>
          <a:p>
            <a:pPr>
              <a:defRPr spc="-39" sz="4000"/>
            </a:pPr>
            <a:r>
              <a:t>The Q Score predicted by the RNN takes into account the actions over the time window of </a:t>
            </a:r>
            <a14:m>
              <m:oMath>
                <m:r>
                  <a:rPr xmlns:a="http://schemas.openxmlformats.org/drawingml/2006/main" sz="5050" i="1">
                    <a:solidFill>
                      <a:srgbClr val="000000"/>
                    </a:solidFill>
                    <a:latin typeface="Cambria Math" panose="02040503050406030204" pitchFamily="18" charset="0"/>
                  </a:rPr>
                  <m:t>2</m:t>
                </m:r>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1</m:t>
                </m:r>
              </m:oMath>
            </a14:m>
            <a:r>
              <a:t> actions around a timestep </a:t>
            </a:r>
            <a14:m>
              <m:oMath>
                <m:r>
                  <a:rPr xmlns:a="http://schemas.openxmlformats.org/drawingml/2006/main" sz="5150" i="1">
                    <a:solidFill>
                      <a:srgbClr val="000000"/>
                    </a:solidFill>
                    <a:latin typeface="Cambria Math" panose="02040503050406030204" pitchFamily="18" charset="0"/>
                  </a:rPr>
                  <m:t>t</m:t>
                </m:r>
              </m:oMath>
            </a14:m>
            <a:r>
              <a:t> given </a:t>
            </a:r>
            <a14:m>
              <m:oMath>
                <m:sSub>
                  <m:e>
                    <m:r>
                      <a:rPr xmlns:a="http://schemas.openxmlformats.org/drawingml/2006/main" sz="4850" i="1">
                        <a:solidFill>
                          <a:srgbClr val="000000"/>
                        </a:solidFill>
                        <a:latin typeface="Cambria Math" panose="02040503050406030204" pitchFamily="18" charset="0"/>
                      </a:rPr>
                      <m:t>S</m:t>
                    </m:r>
                  </m:e>
                  <m:sub>
                    <m:r>
                      <a:rPr xmlns:a="http://schemas.openxmlformats.org/drawingml/2006/main" sz="4850" i="1">
                        <a:solidFill>
                          <a:srgbClr val="000000"/>
                        </a:solidFill>
                        <a:latin typeface="Cambria Math" panose="02040503050406030204" pitchFamily="18" charset="0"/>
                      </a:rPr>
                      <m:t>t</m:t>
                    </m:r>
                  </m:sub>
                </m:sSub>
              </m:oMath>
            </a14:m>
            <a:r>
              <a:t>, </a:t>
            </a:r>
            <a14:m>
              <m:oMath>
                <m:sSub>
                  <m:e>
                    <m:r>
                      <a:rPr xmlns:a="http://schemas.openxmlformats.org/drawingml/2006/main" sz="5100" i="1">
                        <a:solidFill>
                          <a:srgbClr val="000000"/>
                        </a:solidFill>
                        <a:latin typeface="Cambria Math" panose="02040503050406030204" pitchFamily="18" charset="0"/>
                      </a:rPr>
                      <m:t>O</m:t>
                    </m:r>
                  </m:e>
                  <m:sub>
                    <m:r>
                      <a:rPr xmlns:a="http://schemas.openxmlformats.org/drawingml/2006/main" sz="5100" i="1">
                        <a:solidFill>
                          <a:srgbClr val="000000"/>
                        </a:solidFill>
                        <a:latin typeface="Cambria Math" panose="02040503050406030204" pitchFamily="18" charset="0"/>
                      </a:rPr>
                      <m:t>t</m:t>
                    </m:r>
                  </m:sub>
                </m:sSub>
              </m:oMath>
            </a14:m>
            <a:r>
              <a:t> and </a:t>
            </a:r>
            <a14:m>
              <m:oMath>
                <m:sSub>
                  <m:e>
                    <m:r>
                      <a:rPr xmlns:a="http://schemas.openxmlformats.org/drawingml/2006/main" sz="5200" i="1">
                        <a:solidFill>
                          <a:srgbClr val="000000"/>
                        </a:solidFill>
                        <a:latin typeface="Cambria Math" panose="02040503050406030204" pitchFamily="18" charset="0"/>
                      </a:rPr>
                      <m:t>O</m:t>
                    </m:r>
                  </m:e>
                  <m:sub>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sub>
                </m:sSub>
              </m:oMath>
            </a14:m>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Reinforcement Learning"/>
          <p:cNvSpPr txBox="1"/>
          <p:nvPr>
            <p:ph type="title"/>
          </p:nvPr>
        </p:nvSpPr>
        <p:spPr>
          <a:prstGeom prst="rect">
            <a:avLst/>
          </a:prstGeom>
        </p:spPr>
        <p:txBody>
          <a:bodyPr/>
          <a:lstStyle/>
          <a:p>
            <a:pPr/>
            <a:r>
              <a:t>Reinforcement Learning</a:t>
            </a:r>
          </a:p>
        </p:txBody>
      </p:sp>
      <p:sp>
        <p:nvSpPr>
          <p:cNvPr id="498" name="Critic Network : Intermediate State Generato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Critic Network : Intermediate State Generator</a:t>
            </a:r>
          </a:p>
        </p:txBody>
      </p:sp>
      <p:pic>
        <p:nvPicPr>
          <p:cNvPr id="499" name="critic_state_gen.png" descr="critic_state_gen.png"/>
          <p:cNvPicPr>
            <a:picLocks noChangeAspect="1"/>
          </p:cNvPicPr>
          <p:nvPr/>
        </p:nvPicPr>
        <p:blipFill>
          <a:blip r:embed="rId2">
            <a:extLst/>
          </a:blip>
          <a:stretch>
            <a:fillRect/>
          </a:stretch>
        </p:blipFill>
        <p:spPr>
          <a:xfrm>
            <a:off x="1832716" y="3477313"/>
            <a:ext cx="20718568" cy="9788605"/>
          </a:xfrm>
          <a:prstGeom prst="rect">
            <a:avLst/>
          </a:prstGeom>
          <a:ln w="12700">
            <a:miter lim="400000"/>
          </a:ln>
        </p:spPr>
      </p:pic>
      <p:sp>
        <p:nvSpPr>
          <p:cNvPr id="500" name="and   are complex numbers…"/>
          <p:cNvSpPr txBox="1"/>
          <p:nvPr/>
        </p:nvSpPr>
        <p:spPr>
          <a:xfrm>
            <a:off x="14191925" y="3590780"/>
            <a:ext cx="8394753" cy="26571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defTabSz="825500">
              <a:lnSpc>
                <a:spcPct val="100000"/>
              </a:lnSpc>
              <a:spcBef>
                <a:spcPts val="1800"/>
              </a:spcBef>
              <a:buSzPct val="100000"/>
              <a:buChar char="•"/>
              <a:defRPr spc="-34" sz="3400"/>
            </a:pPr>
            <a14:m>
              <m:oMath>
                <m:sSub>
                  <m:e>
                    <m:r>
                      <a:rPr xmlns:a="http://schemas.openxmlformats.org/drawingml/2006/main" sz="4300" i="1">
                        <a:solidFill>
                          <a:srgbClr val="000000"/>
                        </a:solidFill>
                        <a:latin typeface="Cambria Math" panose="02040503050406030204" pitchFamily="18" charset="0"/>
                      </a:rPr>
                      <m:t>O</m:t>
                    </m:r>
                  </m:e>
                  <m:sub>
                    <m:r>
                      <a:rPr xmlns:a="http://schemas.openxmlformats.org/drawingml/2006/main" sz="4300" i="1">
                        <a:solidFill>
                          <a:srgbClr val="000000"/>
                        </a:solidFill>
                        <a:latin typeface="Cambria Math" panose="02040503050406030204" pitchFamily="18" charset="0"/>
                      </a:rPr>
                      <m:t>t</m:t>
                    </m:r>
                  </m:sub>
                </m:sSub>
              </m:oMath>
            </a14:m>
            <a:r>
              <a:t> and </a:t>
            </a:r>
            <a14:m>
              <m:oMath>
                <m:sSub>
                  <m:e>
                    <m:r>
                      <a:rPr xmlns:a="http://schemas.openxmlformats.org/drawingml/2006/main" sz="4450" i="1">
                        <a:solidFill>
                          <a:srgbClr val="000000"/>
                        </a:solidFill>
                        <a:latin typeface="Cambria Math" panose="02040503050406030204" pitchFamily="18" charset="0"/>
                      </a:rPr>
                      <m:t>O</m:t>
                    </m:r>
                  </m:e>
                  <m:sub>
                    <m:r>
                      <a:rPr xmlns:a="http://schemas.openxmlformats.org/drawingml/2006/main" sz="4450" i="1">
                        <a:solidFill>
                          <a:srgbClr val="000000"/>
                        </a:solidFill>
                        <a:latin typeface="Cambria Math" panose="02040503050406030204" pitchFamily="18" charset="0"/>
                      </a:rPr>
                      <m:t>t</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1</m:t>
                    </m:r>
                  </m:sub>
                </m:sSub>
              </m:oMath>
            </a14:m>
            <a:r>
              <a:t> are complex numbers</a:t>
            </a:r>
          </a:p>
          <a:p>
            <a:pPr marL="228600" indent="-228600" defTabSz="825500">
              <a:lnSpc>
                <a:spcPct val="100000"/>
              </a:lnSpc>
              <a:spcBef>
                <a:spcPts val="1800"/>
              </a:spcBef>
              <a:buSzPct val="100000"/>
              <a:buChar char="•"/>
              <a:defRPr spc="-34" sz="3400"/>
            </a:pPr>
            <a:r>
              <a:t>Real and Imaginary parts of </a:t>
            </a:r>
            <a14:m>
              <m:oMath>
                <m:sSub>
                  <m:e>
                    <m:r>
                      <a:rPr xmlns:a="http://schemas.openxmlformats.org/drawingml/2006/main" sz="4300" i="1">
                        <a:solidFill>
                          <a:srgbClr val="000000"/>
                        </a:solidFill>
                        <a:latin typeface="Cambria Math" panose="02040503050406030204" pitchFamily="18" charset="0"/>
                      </a:rPr>
                      <m:t>O</m:t>
                    </m:r>
                  </m:e>
                  <m:sub>
                    <m:r>
                      <a:rPr xmlns:a="http://schemas.openxmlformats.org/drawingml/2006/main" sz="4300" i="1">
                        <a:solidFill>
                          <a:srgbClr val="000000"/>
                        </a:solidFill>
                        <a:latin typeface="Cambria Math" panose="02040503050406030204" pitchFamily="18" charset="0"/>
                      </a:rPr>
                      <m:t>t</m:t>
                    </m:r>
                  </m:sub>
                </m:sSub>
              </m:oMath>
            </a14:m>
            <a:r>
              <a:t> and </a:t>
            </a:r>
            <a14:m>
              <m:oMath>
                <m:sSub>
                  <m:e>
                    <m:r>
                      <a:rPr xmlns:a="http://schemas.openxmlformats.org/drawingml/2006/main" sz="4450" i="1">
                        <a:solidFill>
                          <a:srgbClr val="000000"/>
                        </a:solidFill>
                        <a:latin typeface="Cambria Math" panose="02040503050406030204" pitchFamily="18" charset="0"/>
                      </a:rPr>
                      <m:t>O</m:t>
                    </m:r>
                  </m:e>
                  <m:sub>
                    <m:r>
                      <a:rPr xmlns:a="http://schemas.openxmlformats.org/drawingml/2006/main" sz="4450" i="1">
                        <a:solidFill>
                          <a:srgbClr val="000000"/>
                        </a:solidFill>
                        <a:latin typeface="Cambria Math" panose="02040503050406030204" pitchFamily="18" charset="0"/>
                      </a:rPr>
                      <m:t>t</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1</m:t>
                    </m:r>
                  </m:sub>
                </m:sSub>
              </m:oMath>
            </a14:m>
            <a:r>
              <a:t> are concatenated and passed to a dense layer</a:t>
            </a:r>
          </a:p>
        </p:txBody>
      </p:sp>
      <p:sp>
        <p:nvSpPr>
          <p:cNvPr id="501" name="Intermediate Critic State is a combination of  ,   and   and is a vector of the same size as an RNN layer"/>
          <p:cNvSpPr txBox="1"/>
          <p:nvPr/>
        </p:nvSpPr>
        <p:spPr>
          <a:xfrm>
            <a:off x="14191925" y="9919526"/>
            <a:ext cx="8394753" cy="17670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defTabSz="825500">
              <a:lnSpc>
                <a:spcPct val="100000"/>
              </a:lnSpc>
              <a:spcBef>
                <a:spcPts val="1800"/>
              </a:spcBef>
              <a:buSzPct val="100000"/>
              <a:buChar char="•"/>
              <a:defRPr spc="-34" sz="3400"/>
            </a:pPr>
            <a:r>
              <a:t>Intermediate Critic State is a combination of </a:t>
            </a:r>
            <a14:m>
              <m:oMath>
                <m:sSub>
                  <m:e>
                    <m:r>
                      <a:rPr xmlns:a="http://schemas.openxmlformats.org/drawingml/2006/main" sz="4100" i="1">
                        <a:solidFill>
                          <a:srgbClr val="000000"/>
                        </a:solidFill>
                        <a:latin typeface="Cambria Math" panose="02040503050406030204" pitchFamily="18" charset="0"/>
                      </a:rPr>
                      <m:t>S</m:t>
                    </m:r>
                  </m:e>
                  <m:sub>
                    <m:r>
                      <a:rPr xmlns:a="http://schemas.openxmlformats.org/drawingml/2006/main" sz="4100" i="1">
                        <a:solidFill>
                          <a:srgbClr val="000000"/>
                        </a:solidFill>
                        <a:latin typeface="Cambria Math" panose="02040503050406030204" pitchFamily="18" charset="0"/>
                      </a:rPr>
                      <m:t>t</m:t>
                    </m:r>
                  </m:sub>
                </m:sSub>
              </m:oMath>
            </a14:m>
            <a:r>
              <a:t>, </a:t>
            </a:r>
            <a14:m>
              <m:oMath>
                <m:sSub>
                  <m:e>
                    <m:r>
                      <a:rPr xmlns:a="http://schemas.openxmlformats.org/drawingml/2006/main" sz="4300" i="1">
                        <a:solidFill>
                          <a:srgbClr val="000000"/>
                        </a:solidFill>
                        <a:latin typeface="Cambria Math" panose="02040503050406030204" pitchFamily="18" charset="0"/>
                      </a:rPr>
                      <m:t>O</m:t>
                    </m:r>
                  </m:e>
                  <m:sub>
                    <m:r>
                      <a:rPr xmlns:a="http://schemas.openxmlformats.org/drawingml/2006/main" sz="4300" i="1">
                        <a:solidFill>
                          <a:srgbClr val="000000"/>
                        </a:solidFill>
                        <a:latin typeface="Cambria Math" panose="02040503050406030204" pitchFamily="18" charset="0"/>
                      </a:rPr>
                      <m:t>t</m:t>
                    </m:r>
                  </m:sub>
                </m:sSub>
              </m:oMath>
            </a14:m>
            <a:r>
              <a:t> and </a:t>
            </a:r>
            <a14:m>
              <m:oMath>
                <m:sSub>
                  <m:e>
                    <m:r>
                      <a:rPr xmlns:a="http://schemas.openxmlformats.org/drawingml/2006/main" sz="4450" i="1">
                        <a:solidFill>
                          <a:srgbClr val="000000"/>
                        </a:solidFill>
                        <a:latin typeface="Cambria Math" panose="02040503050406030204" pitchFamily="18" charset="0"/>
                      </a:rPr>
                      <m:t>O</m:t>
                    </m:r>
                  </m:e>
                  <m:sub>
                    <m:r>
                      <a:rPr xmlns:a="http://schemas.openxmlformats.org/drawingml/2006/main" sz="4450" i="1">
                        <a:solidFill>
                          <a:srgbClr val="000000"/>
                        </a:solidFill>
                        <a:latin typeface="Cambria Math" panose="02040503050406030204" pitchFamily="18" charset="0"/>
                      </a:rPr>
                      <m:t>t</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1</m:t>
                    </m:r>
                  </m:sub>
                </m:sSub>
              </m:oMath>
            </a14:m>
            <a:r>
              <a:t> and is a vector of the same size as an RNN layer</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Reinforcement Learning"/>
          <p:cNvSpPr txBox="1"/>
          <p:nvPr>
            <p:ph type="title"/>
          </p:nvPr>
        </p:nvSpPr>
        <p:spPr>
          <a:prstGeom prst="rect">
            <a:avLst/>
          </a:prstGeom>
        </p:spPr>
        <p:txBody>
          <a:bodyPr/>
          <a:lstStyle/>
          <a:p>
            <a:pPr/>
            <a:r>
              <a:t>Reinforcement Learning</a:t>
            </a:r>
          </a:p>
        </p:txBody>
      </p:sp>
      <p:sp>
        <p:nvSpPr>
          <p:cNvPr id="504" name="Environme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Environment</a:t>
            </a:r>
          </a:p>
        </p:txBody>
      </p:sp>
      <p:sp>
        <p:nvSpPr>
          <p:cNvPr id="505" name="History consists of the action from the previous   timesteps…"/>
          <p:cNvSpPr txBox="1"/>
          <p:nvPr>
            <p:ph type="body" sz="half" idx="1"/>
          </p:nvPr>
        </p:nvSpPr>
        <p:spPr>
          <a:xfrm>
            <a:off x="1206500" y="3544184"/>
            <a:ext cx="13122440" cy="8960332"/>
          </a:xfrm>
          <a:prstGeom prst="rect">
            <a:avLst/>
          </a:prstGeom>
        </p:spPr>
        <p:txBody>
          <a:bodyPr/>
          <a:lstStyle/>
          <a:p>
            <a:pPr marL="171450" indent="-171450" defTabSz="619125">
              <a:spcBef>
                <a:spcPts val="1300"/>
              </a:spcBef>
              <a:buSzPct val="100000"/>
              <a:buChar char="•"/>
              <a:defRPr spc="-41" sz="4125"/>
            </a:pPr>
            <a:r>
              <a:t>History consists of the action from the previous </a:t>
            </a:r>
            <a14:m>
              <m:oMath>
                <m:r>
                  <a:rPr xmlns:a="http://schemas.openxmlformats.org/drawingml/2006/main" sz="5350" i="1">
                    <a:solidFill>
                      <a:srgbClr val="000000"/>
                    </a:solidFill>
                    <a:latin typeface="Cambria Math" panose="02040503050406030204" pitchFamily="18" charset="0"/>
                  </a:rPr>
                  <m:t>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1</m:t>
                </m:r>
              </m:oMath>
            </a14:m>
            <a:r>
              <a:t> timesteps</a:t>
            </a:r>
          </a:p>
          <a:p>
            <a:pPr lvl="1" marL="171450" indent="-171450" defTabSz="619125">
              <a:spcBef>
                <a:spcPts val="1300"/>
              </a:spcBef>
              <a:buSzPct val="100000"/>
              <a:buChar char="•"/>
              <a:defRPr spc="-41" sz="4125"/>
            </a:pPr>
            <a:r>
              <a:t>History is initialised with </a:t>
            </a:r>
            <a14:m>
              <m:oMath>
                <m:r>
                  <a:rPr xmlns:a="http://schemas.openxmlformats.org/drawingml/2006/main" sz="5350" i="1">
                    <a:solidFill>
                      <a:srgbClr val="000000"/>
                    </a:solidFill>
                    <a:latin typeface="Cambria Math" panose="02040503050406030204" pitchFamily="18" charset="0"/>
                  </a:rPr>
                  <m:t>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1</m:t>
                </m:r>
              </m:oMath>
            </a14:m>
            <a:r>
              <a:t> repetitions of the initial joint positions</a:t>
            </a:r>
          </a:p>
          <a:p>
            <a:pPr lvl="1" marL="171450" indent="-171450" defTabSz="619125">
              <a:spcBef>
                <a:spcPts val="1300"/>
              </a:spcBef>
              <a:buSzPct val="100000"/>
              <a:buChar char="•"/>
              <a:defRPr spc="-41" sz="4125"/>
            </a:pPr>
            <a:r>
              <a:t>The Environment produces the Robot State and Motion State given </a:t>
            </a:r>
            <a14:m>
              <m:oMath>
                <m:sSub>
                  <m:e>
                    <m:r>
                      <a:rPr xmlns:a="http://schemas.openxmlformats.org/drawingml/2006/main" sz="4550" i="1">
                        <a:solidFill>
                          <a:srgbClr val="000000"/>
                        </a:solidFill>
                        <a:latin typeface="Cambria Math" panose="02040503050406030204" pitchFamily="18" charset="0"/>
                      </a:rPr>
                      <m:t>A</m:t>
                    </m:r>
                  </m:e>
                  <m:sub>
                    <m:r>
                      <a:rPr xmlns:a="http://schemas.openxmlformats.org/drawingml/2006/main" sz="4550" i="1">
                        <a:solidFill>
                          <a:srgbClr val="000000"/>
                        </a:solidFill>
                        <a:latin typeface="Cambria Math" panose="02040503050406030204" pitchFamily="18" charset="0"/>
                      </a:rPr>
                      <m:t>t</m:t>
                    </m:r>
                  </m:sub>
                </m:sSub>
              </m:oMath>
            </a14:m>
          </a:p>
          <a:p>
            <a:pPr lvl="1" marL="171450" indent="-171450" defTabSz="619125">
              <a:spcBef>
                <a:spcPts val="1300"/>
              </a:spcBef>
              <a:buSzPct val="100000"/>
              <a:buChar char="•"/>
              <a:defRPr spc="-41" sz="4125"/>
            </a:pPr>
            <a:r>
              <a:t>Reward </a:t>
            </a:r>
            <a14:m>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t</m:t>
                    </m:r>
                  </m:sub>
                </m:sSub>
              </m:oMath>
            </a14:m>
            <a:r>
              <a:t> is produced by the environment given History </a:t>
            </a:r>
            <a14:m>
              <m:oMath>
                <m:sSub>
                  <m:e>
                    <m:r>
                      <a:rPr xmlns:a="http://schemas.openxmlformats.org/drawingml/2006/main" sz="5050" i="1">
                        <a:solidFill>
                          <a:srgbClr val="000000"/>
                        </a:solidFill>
                        <a:latin typeface="Cambria Math" panose="02040503050406030204" pitchFamily="18" charset="0"/>
                      </a:rPr>
                      <m:t>H</m:t>
                    </m:r>
                  </m:e>
                  <m:sub>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1</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1</m:t>
                    </m:r>
                  </m:sub>
                </m:sSub>
              </m:oMath>
            </a14:m>
            <a:r>
              <a:t> and Actions </a:t>
            </a:r>
            <a14:m>
              <m:oMath>
                <m:sSub>
                  <m:e>
                    <m:r>
                      <a:rPr xmlns:a="http://schemas.openxmlformats.org/drawingml/2006/main" sz="5000" i="1">
                        <a:solidFill>
                          <a:srgbClr val="000000"/>
                        </a:solidFill>
                        <a:latin typeface="Cambria Math" panose="02040503050406030204" pitchFamily="18" charset="0"/>
                      </a:rPr>
                      <m:t>A</m:t>
                    </m:r>
                  </m:e>
                  <m:sub>
                    <m:r>
                      <a:rPr xmlns:a="http://schemas.openxmlformats.org/drawingml/2006/main" sz="5000" i="1">
                        <a:solidFill>
                          <a:srgbClr val="000000"/>
                        </a:solidFill>
                        <a:latin typeface="Cambria Math" panose="02040503050406030204" pitchFamily="18" charset="0"/>
                      </a:rPr>
                      <m:t>t</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t</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T</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1</m:t>
                    </m:r>
                  </m:sub>
                </m:sSub>
              </m:oMath>
            </a14:m>
          </a:p>
          <a:p>
            <a:pPr lvl="1" marL="171450" indent="-171450" defTabSz="619125">
              <a:spcBef>
                <a:spcPts val="1300"/>
              </a:spcBef>
              <a:buSzPct val="100000"/>
              <a:buChar char="•"/>
              <a:defRPr spc="-41" sz="4125"/>
            </a:pPr>
            <a:r>
              <a:t>The Oscillator State produced is passed on unchanged</a:t>
            </a:r>
          </a:p>
          <a:p>
            <a:pPr lvl="1" marL="171450" indent="-171450" defTabSz="619125">
              <a:spcBef>
                <a:spcPts val="1300"/>
              </a:spcBef>
              <a:buSzPct val="100000"/>
              <a:buChar char="•"/>
              <a:defRPr spc="-41" sz="4125"/>
            </a:pPr>
            <a14:m>
              <m:oMath>
                <m:sSub>
                  <m:e>
                    <m:r>
                      <a:rPr xmlns:a="http://schemas.openxmlformats.org/drawingml/2006/main" sz="5050" i="1">
                        <a:solidFill>
                          <a:srgbClr val="000000"/>
                        </a:solidFill>
                        <a:latin typeface="Cambria Math" panose="02040503050406030204" pitchFamily="18" charset="0"/>
                      </a:rPr>
                      <m:t>H</m:t>
                    </m:r>
                  </m:e>
                  <m:sub>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1</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1</m:t>
                    </m:r>
                  </m:sub>
                </m:sSub>
              </m:oMath>
            </a14:m>
            <a:r>
              <a:t> is sliced and stacked with </a:t>
            </a:r>
            <a14:m>
              <m:oMath>
                <m:sSub>
                  <m:e>
                    <m:r>
                      <a:rPr xmlns:a="http://schemas.openxmlformats.org/drawingml/2006/main" sz="4550" i="1">
                        <a:solidFill>
                          <a:srgbClr val="000000"/>
                        </a:solidFill>
                        <a:latin typeface="Cambria Math" panose="02040503050406030204" pitchFamily="18" charset="0"/>
                      </a:rPr>
                      <m:t>A</m:t>
                    </m:r>
                  </m:e>
                  <m:sub>
                    <m:r>
                      <a:rPr xmlns:a="http://schemas.openxmlformats.org/drawingml/2006/main" sz="4550" i="1">
                        <a:solidFill>
                          <a:srgbClr val="000000"/>
                        </a:solidFill>
                        <a:latin typeface="Cambria Math" panose="02040503050406030204" pitchFamily="18" charset="0"/>
                      </a:rPr>
                      <m:t>t</m:t>
                    </m:r>
                  </m:sub>
                </m:sSub>
              </m:oMath>
            </a14:m>
            <a:r>
              <a:t> to get </a:t>
            </a:r>
            <a14:m>
              <m:oMath>
                <m:sSub>
                  <m:e>
                    <m:r>
                      <a:rPr xmlns:a="http://schemas.openxmlformats.org/drawingml/2006/main" sz="4900" i="1">
                        <a:solidFill>
                          <a:srgbClr val="000000"/>
                        </a:solidFill>
                        <a:latin typeface="Cambria Math" panose="02040503050406030204" pitchFamily="18" charset="0"/>
                      </a:rPr>
                      <m:t>H</m:t>
                    </m:r>
                  </m:e>
                  <m:sub>
                    <m:r>
                      <a:rPr xmlns:a="http://schemas.openxmlformats.org/drawingml/2006/main" sz="4900" i="1">
                        <a:solidFill>
                          <a:srgbClr val="000000"/>
                        </a:solidFill>
                        <a:latin typeface="Cambria Math" panose="02040503050406030204" pitchFamily="18" charset="0"/>
                      </a:rPr>
                      <m:t>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2</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t</m:t>
                    </m:r>
                  </m:sub>
                </m:sSub>
              </m:oMath>
            </a14:m>
            <a:r>
              <a:t> which is the history for the timestep </a:t>
            </a:r>
            <a14:m>
              <m:oMath>
                <m:r>
                  <a:rPr xmlns:a="http://schemas.openxmlformats.org/drawingml/2006/main" sz="5350" i="1">
                    <a:solidFill>
                      <a:srgbClr val="000000"/>
                    </a:solidFill>
                    <a:latin typeface="Cambria Math" panose="02040503050406030204" pitchFamily="18" charset="0"/>
                  </a:rPr>
                  <m:t>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1</m:t>
                </m:r>
              </m:oMath>
            </a14:m>
            <a:endParaRPr sz="5500"/>
          </a:p>
        </p:txBody>
      </p:sp>
      <p:pic>
        <p:nvPicPr>
          <p:cNvPr id="506" name="environment.png" descr="environment.png"/>
          <p:cNvPicPr>
            <a:picLocks noChangeAspect="1"/>
          </p:cNvPicPr>
          <p:nvPr/>
        </p:nvPicPr>
        <p:blipFill>
          <a:blip r:embed="rId2">
            <a:extLst/>
          </a:blip>
          <a:stretch>
            <a:fillRect/>
          </a:stretch>
        </p:blipFill>
        <p:spPr>
          <a:xfrm>
            <a:off x="15678723" y="1423603"/>
            <a:ext cx="7377209" cy="11691000"/>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Training Procedure"/>
          <p:cNvSpPr txBox="1"/>
          <p:nvPr>
            <p:ph type="title"/>
          </p:nvPr>
        </p:nvSpPr>
        <p:spPr>
          <a:prstGeom prst="rect">
            <a:avLst/>
          </a:prstGeom>
        </p:spPr>
        <p:txBody>
          <a:bodyPr/>
          <a:lstStyle/>
          <a:p>
            <a:pPr/>
            <a:r>
              <a:t>Training Procedure</a:t>
            </a:r>
          </a:p>
        </p:txBody>
      </p:sp>
      <p:sp>
        <p:nvSpPr>
          <p:cNvPr id="509" name="Multi Stepped Training Procedur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Multi Stepped Training Procedure</a:t>
            </a:r>
          </a:p>
        </p:txBody>
      </p:sp>
      <p:sp>
        <p:nvSpPr>
          <p:cNvPr id="510" name="Training of the gait generation network in two steps:…"/>
          <p:cNvSpPr txBox="1"/>
          <p:nvPr>
            <p:ph type="body" idx="1"/>
          </p:nvPr>
        </p:nvSpPr>
        <p:spPr>
          <a:prstGeom prst="rect">
            <a:avLst/>
          </a:prstGeom>
        </p:spPr>
        <p:txBody>
          <a:bodyPr/>
          <a:lstStyle/>
          <a:p>
            <a:pPr marL="228600" indent="-228600">
              <a:buSzPct val="100000"/>
              <a:buChar char="•"/>
            </a:pPr>
            <a:r>
              <a:t>Training of the gait generation network in two steps:</a:t>
            </a:r>
          </a:p>
          <a:p>
            <a:pPr lvl="2" marL="1447800" indent="-228600">
              <a:buSzPct val="100000"/>
              <a:buChar char="•"/>
            </a:pPr>
            <a:r>
              <a:t>Pre-training of the Actor Network</a:t>
            </a:r>
          </a:p>
          <a:p>
            <a:pPr lvl="2" marL="1447800" indent="-228600">
              <a:buSzPct val="100000"/>
              <a:buChar char="•"/>
            </a:pPr>
            <a:r>
              <a:t>Reinforcement Learning of DDPG</a:t>
            </a:r>
          </a:p>
          <a:p>
            <a:pPr lvl="2" marL="228600" indent="-228600">
              <a:buSzPct val="100000"/>
              <a:buChar char="•"/>
            </a:pPr>
            <a:r>
              <a:t>Two stepped process to ensure quicker and smoother convergence to an optima during Reinforcement Learning</a:t>
            </a:r>
          </a:p>
          <a:p>
            <a:pPr lvl="2" marL="228600" indent="-228600">
              <a:buSzPct val="100000"/>
              <a:buChar char="•"/>
            </a:pPr>
            <a:r>
              <a:t>The Pre-training steps provides information to the model about the process of gait, whereas Reinforcement Learning allows for fine-tuning of the knowledge from pre-training based on real world experience</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Training Procedure"/>
          <p:cNvSpPr txBox="1"/>
          <p:nvPr>
            <p:ph type="title"/>
          </p:nvPr>
        </p:nvSpPr>
        <p:spPr>
          <a:xfrm>
            <a:off x="1206500" y="1079500"/>
            <a:ext cx="9511730" cy="1435100"/>
          </a:xfrm>
          <a:prstGeom prst="rect">
            <a:avLst/>
          </a:prstGeom>
        </p:spPr>
        <p:txBody>
          <a:bodyPr/>
          <a:lstStyle/>
          <a:p>
            <a:pPr/>
            <a:r>
              <a:t>Training Procedure</a:t>
            </a:r>
          </a:p>
        </p:txBody>
      </p:sp>
      <p:sp>
        <p:nvSpPr>
          <p:cNvPr id="513" name="Multi Stepped Training"/>
          <p:cNvSpPr txBox="1"/>
          <p:nvPr>
            <p:ph type="body" idx="21"/>
          </p:nvPr>
        </p:nvSpPr>
        <p:spPr>
          <a:xfrm>
            <a:off x="1206500" y="2372962"/>
            <a:ext cx="9511730" cy="934780"/>
          </a:xfrm>
          <a:prstGeom prst="rect">
            <a:avLst/>
          </a:prstGeom>
          <a:extLst>
            <a:ext uri="{C572A759-6A51-4108-AA02-DFA0A04FC94B}">
              <ma14:wrappingTextBoxFlag xmlns:ma14="http://schemas.microsoft.com/office/mac/drawingml/2011/main" val="1"/>
            </a:ext>
          </a:extLst>
        </p:spPr>
        <p:txBody>
          <a:bodyPr/>
          <a:lstStyle/>
          <a:p>
            <a:pPr/>
            <a:r>
              <a:t>Multi Stepped Training</a:t>
            </a:r>
          </a:p>
        </p:txBody>
      </p:sp>
      <p:pic>
        <p:nvPicPr>
          <p:cNvPr id="514" name="gait_pattern.png" descr="gait_pattern.png"/>
          <p:cNvPicPr>
            <a:picLocks noChangeAspect="1"/>
          </p:cNvPicPr>
          <p:nvPr/>
        </p:nvPicPr>
        <p:blipFill>
          <a:blip r:embed="rId2">
            <a:extLst/>
          </a:blip>
          <a:srcRect l="10064" t="9612" r="8656" b="8967"/>
          <a:stretch>
            <a:fillRect/>
          </a:stretch>
        </p:blipFill>
        <p:spPr>
          <a:xfrm>
            <a:off x="10847070" y="98623"/>
            <a:ext cx="13495534" cy="13518866"/>
          </a:xfrm>
          <a:prstGeom prst="rect">
            <a:avLst/>
          </a:prstGeom>
          <a:ln w="12700">
            <a:miter lim="400000"/>
          </a:ln>
        </p:spPr>
      </p:pic>
      <p:sp>
        <p:nvSpPr>
          <p:cNvPr id="515" name="The gait pattern used for pre-training is normalised…"/>
          <p:cNvSpPr txBox="1"/>
          <p:nvPr>
            <p:ph type="body" sz="half" idx="1"/>
          </p:nvPr>
        </p:nvSpPr>
        <p:spPr>
          <a:xfrm>
            <a:off x="1206500" y="4248504"/>
            <a:ext cx="9511730" cy="8256012"/>
          </a:xfrm>
          <a:prstGeom prst="rect">
            <a:avLst/>
          </a:prstGeom>
        </p:spPr>
        <p:txBody>
          <a:bodyPr/>
          <a:lstStyle/>
          <a:p>
            <a:pPr marL="228600" indent="-228600">
              <a:buSzPct val="100000"/>
              <a:buChar char="•"/>
            </a:pPr>
            <a:r>
              <a:t>The gait pattern used for pre-training is normalised </a:t>
            </a:r>
          </a:p>
          <a:p>
            <a:pPr marL="228600" indent="-228600">
              <a:buSzPct val="100000"/>
              <a:buChar char="•"/>
            </a:pPr>
            <a:r>
              <a:t>Pre-training only using creep gait pattern</a:t>
            </a:r>
          </a:p>
          <a:p>
            <a:pPr marL="228600" indent="-228600">
              <a:buSzPct val="100000"/>
              <a:buChar char="•"/>
            </a:pPr>
            <a:r>
              <a:t>Gait Transition and other gaits are expected to be learnt through Reinforcement Learning</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Pre-training"/>
          <p:cNvSpPr txBox="1"/>
          <p:nvPr>
            <p:ph type="title"/>
          </p:nvPr>
        </p:nvSpPr>
        <p:spPr>
          <a:prstGeom prst="rect">
            <a:avLst/>
          </a:prstGeom>
        </p:spPr>
        <p:txBody>
          <a:bodyPr/>
          <a:lstStyle/>
          <a:p>
            <a:pPr/>
            <a:r>
              <a:t>Pre-training</a:t>
            </a:r>
          </a:p>
        </p:txBody>
      </p:sp>
      <p:sp>
        <p:nvSpPr>
          <p:cNvPr id="518" name="Back-propagation Schem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Back-propagation Schemes</a:t>
            </a:r>
          </a:p>
        </p:txBody>
      </p:sp>
      <p:sp>
        <p:nvSpPr>
          <p:cNvPr id="519" name="Due to the optimisation of the neural network being a multi objective optimisation problem…"/>
          <p:cNvSpPr txBox="1"/>
          <p:nvPr>
            <p:ph type="body" idx="1"/>
          </p:nvPr>
        </p:nvSpPr>
        <p:spPr>
          <a:prstGeom prst="rect">
            <a:avLst/>
          </a:prstGeom>
        </p:spPr>
        <p:txBody>
          <a:bodyPr/>
          <a:lstStyle/>
          <a:p>
            <a:pPr marL="162305" indent="-162305" defTabSz="586104">
              <a:spcBef>
                <a:spcPts val="1200"/>
              </a:spcBef>
              <a:buSzPct val="100000"/>
              <a:buChar char="•"/>
              <a:defRPr spc="-39" sz="3905"/>
            </a:pPr>
            <a:r>
              <a:t>Due to the optimisation of the neural network being a multi objective optimisation problem</a:t>
            </a:r>
          </a:p>
          <a:p>
            <a:pPr marL="162305" indent="-162305" defTabSz="586104">
              <a:spcBef>
                <a:spcPts val="1200"/>
              </a:spcBef>
              <a:buSzPct val="100000"/>
              <a:buChar char="•"/>
              <a:defRPr spc="-39" sz="3905"/>
            </a:pPr>
            <a:r>
              <a:t>This leads to conflicts in updates causing the optimisation to not converge</a:t>
            </a:r>
          </a:p>
          <a:p>
            <a:pPr marL="162305" indent="-162305" defTabSz="586104">
              <a:spcBef>
                <a:spcPts val="1200"/>
              </a:spcBef>
              <a:buSzPct val="100000"/>
              <a:buChar char="•"/>
              <a:defRPr spc="-39" sz="3905"/>
            </a:pPr>
            <a:r>
              <a:t>To alleviate this conflicting effect the following schemes of optimisations to be experimented with:</a:t>
            </a:r>
          </a:p>
          <a:p>
            <a:pPr marL="1027937" indent="-162305" defTabSz="586104">
              <a:spcBef>
                <a:spcPts val="1200"/>
              </a:spcBef>
              <a:buSzPct val="100000"/>
              <a:buChar char="•"/>
              <a:defRPr spc="-39" sz="3905"/>
            </a:pPr>
            <a:r>
              <a:t>Entire Actor through signal MSE and Motion Encoder through </a:t>
            </a:r>
            <a14:m>
              <m:oMath>
                <m:r>
                  <a:rPr xmlns:a="http://schemas.openxmlformats.org/drawingml/2006/main" sz="5150" i="1">
                    <a:solidFill>
                      <a:srgbClr val="000000"/>
                    </a:solidFill>
                    <a:latin typeface="Cambria Math" panose="02040503050406030204" pitchFamily="18" charset="0"/>
                  </a:rPr>
                  <m:t>ω</m:t>
                </m:r>
              </m:oMath>
            </a14:m>
            <a:r>
              <a:t> and </a:t>
            </a:r>
            <a14:m>
              <m:oMath>
                <m:r>
                  <a:rPr xmlns:a="http://schemas.openxmlformats.org/drawingml/2006/main" sz="4800" i="1">
                    <a:solidFill>
                      <a:srgbClr val="000000"/>
                    </a:solidFill>
                    <a:latin typeface="Cambria Math" panose="02040503050406030204" pitchFamily="18" charset="0"/>
                  </a:rPr>
                  <m:t>μ</m:t>
                </m:r>
              </m:oMath>
            </a14:m>
            <a:r>
              <a:t> MSE both in the same step</a:t>
            </a:r>
          </a:p>
          <a:p>
            <a:pPr marL="1027937" indent="-162305" defTabSz="586104">
              <a:spcBef>
                <a:spcPts val="1200"/>
              </a:spcBef>
              <a:buSzPct val="100000"/>
              <a:buChar char="•"/>
              <a:defRPr spc="-39" sz="3905"/>
            </a:pPr>
            <a:r>
              <a:t>Complex MLP through signal MSE and Motion Encoder through </a:t>
            </a:r>
            <a14:m>
              <m:oMath>
                <m:r>
                  <a:rPr xmlns:a="http://schemas.openxmlformats.org/drawingml/2006/main" sz="5150" i="1">
                    <a:solidFill>
                      <a:srgbClr val="000000"/>
                    </a:solidFill>
                    <a:latin typeface="Cambria Math" panose="02040503050406030204" pitchFamily="18" charset="0"/>
                  </a:rPr>
                  <m:t>ω</m:t>
                </m:r>
              </m:oMath>
            </a14:m>
            <a:r>
              <a:t> and </a:t>
            </a:r>
            <a14:m>
              <m:oMath>
                <m:r>
                  <a:rPr xmlns:a="http://schemas.openxmlformats.org/drawingml/2006/main" sz="4800" i="1">
                    <a:solidFill>
                      <a:srgbClr val="000000"/>
                    </a:solidFill>
                    <a:latin typeface="Cambria Math" panose="02040503050406030204" pitchFamily="18" charset="0"/>
                  </a:rPr>
                  <m:t>μ</m:t>
                </m:r>
              </m:oMath>
            </a14:m>
            <a:r>
              <a:t> MSE both in the same step</a:t>
            </a:r>
          </a:p>
          <a:p>
            <a:pPr marL="1027937" indent="-162305" defTabSz="586104">
              <a:spcBef>
                <a:spcPts val="1200"/>
              </a:spcBef>
              <a:buSzPct val="100000"/>
              <a:buChar char="•"/>
              <a:defRPr spc="-39" sz="3905"/>
            </a:pPr>
            <a:r>
              <a:t>Motion Encoder through </a:t>
            </a:r>
            <a14:m>
              <m:oMath>
                <m:r>
                  <a:rPr xmlns:a="http://schemas.openxmlformats.org/drawingml/2006/main" sz="5150" i="1">
                    <a:solidFill>
                      <a:srgbClr val="000000"/>
                    </a:solidFill>
                    <a:latin typeface="Cambria Math" panose="02040503050406030204" pitchFamily="18" charset="0"/>
                  </a:rPr>
                  <m:t>ω</m:t>
                </m:r>
              </m:oMath>
            </a14:m>
            <a:r>
              <a:t> and </a:t>
            </a:r>
            <a14:m>
              <m:oMath>
                <m:r>
                  <a:rPr xmlns:a="http://schemas.openxmlformats.org/drawingml/2006/main" sz="4800" i="1">
                    <a:solidFill>
                      <a:srgbClr val="000000"/>
                    </a:solidFill>
                    <a:latin typeface="Cambria Math" panose="02040503050406030204" pitchFamily="18" charset="0"/>
                  </a:rPr>
                  <m:t>μ</m:t>
                </m:r>
              </m:oMath>
            </a14:m>
            <a:r>
              <a:t> MSE in step 1 followed by entire Actor through signal MSE and Motion Encoder through </a:t>
            </a:r>
            <a14:m>
              <m:oMath>
                <m:r>
                  <a:rPr xmlns:a="http://schemas.openxmlformats.org/drawingml/2006/main" sz="5150" i="1">
                    <a:solidFill>
                      <a:srgbClr val="000000"/>
                    </a:solidFill>
                    <a:latin typeface="Cambria Math" panose="02040503050406030204" pitchFamily="18" charset="0"/>
                  </a:rPr>
                  <m:t>ω</m:t>
                </m:r>
              </m:oMath>
            </a14:m>
            <a:r>
              <a:t> and </a:t>
            </a:r>
            <a14:m>
              <m:oMath>
                <m:r>
                  <a:rPr xmlns:a="http://schemas.openxmlformats.org/drawingml/2006/main" sz="4800" i="1">
                    <a:solidFill>
                      <a:srgbClr val="000000"/>
                    </a:solidFill>
                    <a:latin typeface="Cambria Math" panose="02040503050406030204" pitchFamily="18" charset="0"/>
                  </a:rPr>
                  <m:t>μ</m:t>
                </m:r>
              </m:oMath>
            </a14:m>
            <a:r>
              <a:t> MSE in step 2</a:t>
            </a:r>
          </a:p>
          <a:p>
            <a:pPr marL="1027937" indent="-162305" defTabSz="586104">
              <a:spcBef>
                <a:spcPts val="1200"/>
              </a:spcBef>
              <a:buSzPct val="100000"/>
              <a:buChar char="•"/>
              <a:defRPr spc="-39" sz="3905"/>
            </a:pPr>
            <a:r>
              <a:t>Motion Encoder through </a:t>
            </a:r>
            <a14:m>
              <m:oMath>
                <m:r>
                  <a:rPr xmlns:a="http://schemas.openxmlformats.org/drawingml/2006/main" sz="5150" i="1">
                    <a:solidFill>
                      <a:srgbClr val="000000"/>
                    </a:solidFill>
                    <a:latin typeface="Cambria Math" panose="02040503050406030204" pitchFamily="18" charset="0"/>
                  </a:rPr>
                  <m:t>ω</m:t>
                </m:r>
              </m:oMath>
            </a14:m>
            <a:r>
              <a:t> and </a:t>
            </a:r>
            <a14:m>
              <m:oMath>
                <m:r>
                  <a:rPr xmlns:a="http://schemas.openxmlformats.org/drawingml/2006/main" sz="4800" i="1">
                    <a:solidFill>
                      <a:srgbClr val="000000"/>
                    </a:solidFill>
                    <a:latin typeface="Cambria Math" panose="02040503050406030204" pitchFamily="18" charset="0"/>
                  </a:rPr>
                  <m:t>μ</m:t>
                </m:r>
              </m:oMath>
            </a14:m>
            <a:r>
              <a:t> MSE in step 1 followed by entire Actor through signal MSE in step 2</a:t>
            </a:r>
            <a:endParaRPr sz="5500"/>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References"/>
          <p:cNvSpPr txBox="1"/>
          <p:nvPr>
            <p:ph type="title"/>
          </p:nvPr>
        </p:nvSpPr>
        <p:spPr>
          <a:prstGeom prst="rect">
            <a:avLst/>
          </a:prstGeom>
        </p:spPr>
        <p:txBody>
          <a:bodyPr/>
          <a:lstStyle/>
          <a:p>
            <a:pPr/>
            <a:r>
              <a:t>References</a:t>
            </a:r>
          </a:p>
        </p:txBody>
      </p:sp>
      <p:sp>
        <p:nvSpPr>
          <p:cNvPr id="522" name="Masuri, Ariel; Medina, Oded; Hacohen, Shlomi; Shvalb, Nir (2020) ‘Gait and Trajectory Optimization by Self-Learning for Quadrupedal Robots with an Active Back Joint’…"/>
          <p:cNvSpPr txBox="1"/>
          <p:nvPr>
            <p:ph type="body" idx="1"/>
          </p:nvPr>
        </p:nvSpPr>
        <p:spPr>
          <a:xfrm>
            <a:off x="1206500" y="3011717"/>
            <a:ext cx="21971000" cy="9492799"/>
          </a:xfrm>
          <a:prstGeom prst="rect">
            <a:avLst/>
          </a:prstGeom>
        </p:spPr>
        <p:txBody>
          <a:bodyPr/>
          <a:lstStyle/>
          <a:p>
            <a:pPr marL="631189" indent="-631189" defTabSz="1731220">
              <a:lnSpc>
                <a:spcPct val="90000"/>
              </a:lnSpc>
              <a:spcBef>
                <a:spcPts val="3100"/>
              </a:spcBef>
              <a:buSzPct val="100000"/>
              <a:buAutoNum type="arabicPeriod" startAt="1"/>
              <a:defRPr spc="0" sz="3407"/>
            </a:pPr>
            <a:r>
              <a:t>Masuri, Ariel; Medina, Oded; Hacohen, Shlomi; Shvalb, Nir (2020) ‘Gait and Trajectory Optimization by Self-Learning for Quadrupedal Robots with an Active Back Joint’</a:t>
            </a:r>
          </a:p>
          <a:p>
            <a:pPr marL="631189" indent="-631189" defTabSz="1731220">
              <a:lnSpc>
                <a:spcPct val="90000"/>
              </a:lnSpc>
              <a:spcBef>
                <a:spcPts val="3100"/>
              </a:spcBef>
              <a:buSzPct val="100000"/>
              <a:buAutoNum type="arabicPeriod" startAt="1"/>
              <a:defRPr spc="0" sz="3407"/>
            </a:pPr>
            <a:r>
              <a:t> Jia, Yan; Lua, Xiao; Han, Baoling; Liang, Guanhao; Zhao, Jiaheng; Zhao, Yuting (2018) ‘Stability Criterion for Dynamic Gaits of Quadruped Robot’</a:t>
            </a:r>
          </a:p>
          <a:p>
            <a:pPr marL="631189" indent="-631189" defTabSz="1731220">
              <a:lnSpc>
                <a:spcPct val="90000"/>
              </a:lnSpc>
              <a:spcBef>
                <a:spcPts val="3100"/>
              </a:spcBef>
              <a:buSzPct val="100000"/>
              <a:buAutoNum type="arabicPeriod" startAt="1"/>
              <a:defRPr spc="0" sz="3407"/>
            </a:pPr>
            <a:r>
              <a:t>Kramer, Oliver; Gong, Daoxiong; Yan, Jie; Zuo, Guoyu (2010) ‘A Review of Gait Optimization Based on Evolutionary Computation’</a:t>
            </a:r>
          </a:p>
          <a:p>
            <a:pPr marL="631189" indent="-631189" defTabSz="1731220">
              <a:lnSpc>
                <a:spcPct val="90000"/>
              </a:lnSpc>
              <a:spcBef>
                <a:spcPts val="3100"/>
              </a:spcBef>
              <a:buSzPct val="100000"/>
              <a:buAutoNum type="arabicPeriod" startAt="1"/>
              <a:defRPr spc="0" sz="3407"/>
            </a:pPr>
            <a:r>
              <a:t>Timothy P. Lillicrap</a:t>
            </a:r>
            <a:r>
              <a:rPr baseline="75455" sz="662"/>
              <a:t>∗</a:t>
            </a:r>
            <a:r>
              <a:t>, Jonathan J. Hunt</a:t>
            </a:r>
            <a:r>
              <a:rPr baseline="75455" sz="662"/>
              <a:t>∗</a:t>
            </a:r>
            <a:r>
              <a:t>, Alexander Pritzel, Nicolas Heess, Tom Erez, Yuval Tassa, David Silver &amp; Daan Wierstra (2016) ‘Continuous Control with Deep Reinforcement Learning’</a:t>
            </a:r>
          </a:p>
          <a:p>
            <a:pPr marL="631189" indent="-631189" defTabSz="1731220">
              <a:lnSpc>
                <a:spcPct val="90000"/>
              </a:lnSpc>
              <a:spcBef>
                <a:spcPts val="3100"/>
              </a:spcBef>
              <a:buSzPct val="100000"/>
              <a:buAutoNum type="arabicPeriod" startAt="1"/>
              <a:defRPr spc="0" sz="3407"/>
            </a:pPr>
            <a:r>
              <a:t>Bose, Sourabh &amp; Huber, Manfred. (2017). ‘Training Neural Networks with Policy Gradient’</a:t>
            </a:r>
          </a:p>
          <a:p>
            <a:pPr marL="631189" indent="-631189" defTabSz="1731220">
              <a:lnSpc>
                <a:spcPct val="90000"/>
              </a:lnSpc>
              <a:spcBef>
                <a:spcPts val="3100"/>
              </a:spcBef>
              <a:buSzPct val="100000"/>
              <a:buAutoNum type="arabicPeriod" startAt="1"/>
              <a:defRPr spc="0" sz="3407"/>
            </a:pPr>
            <a:r>
              <a:t>S. Auddy, S. Magg &amp; S. Wermter (2019) "Hierarchical Control for Bipedal Locomotion using Central Pattern Generators and Neural Networks”</a:t>
            </a:r>
          </a:p>
          <a:p>
            <a:pPr marL="631189" indent="-631189" defTabSz="1731220">
              <a:lnSpc>
                <a:spcPct val="90000"/>
              </a:lnSpc>
              <a:spcBef>
                <a:spcPts val="3100"/>
              </a:spcBef>
              <a:buSzPct val="100000"/>
              <a:buAutoNum type="arabicPeriod" startAt="1"/>
              <a:defRPr spc="0" sz="3407"/>
            </a:pPr>
            <a:r>
              <a:t>Doo Re Song, Chuanyu Yang, Christopher McGreavy, Zhibin Li (2018) “Recurrent Deep Deteministic Policy Gradient Method for Bipedal Locomotion on Rough Terrain Challenge” </a:t>
            </a:r>
          </a:p>
          <a:p>
            <a:pPr marL="631189" indent="-631189" defTabSz="1731220">
              <a:lnSpc>
                <a:spcPct val="90000"/>
              </a:lnSpc>
              <a:spcBef>
                <a:spcPts val="3100"/>
              </a:spcBef>
              <a:buSzPct val="100000"/>
              <a:buAutoNum type="arabicPeriod" startAt="1"/>
              <a:defRPr spc="0" sz="3407">
                <a:solidFill>
                  <a:srgbClr val="0000FF"/>
                </a:solidFill>
              </a:defRPr>
            </a:pPr>
            <a:r>
              <a:rPr u="sng">
                <a:hlinkClick r:id="rId2" invalidUrl="" action="" tgtFrame="" tooltip="" history="1" highlightClick="0" endSnd="0"/>
              </a:rPr>
              <a:t>Deep Reinforcement Learning</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References"/>
          <p:cNvSpPr txBox="1"/>
          <p:nvPr>
            <p:ph type="title"/>
          </p:nvPr>
        </p:nvSpPr>
        <p:spPr>
          <a:prstGeom prst="rect">
            <a:avLst/>
          </a:prstGeom>
        </p:spPr>
        <p:txBody>
          <a:bodyPr/>
          <a:lstStyle/>
          <a:p>
            <a:pPr/>
            <a:r>
              <a:t>References</a:t>
            </a:r>
          </a:p>
        </p:txBody>
      </p:sp>
      <p:sp>
        <p:nvSpPr>
          <p:cNvPr id="525" name="Shouwen Fan, Min Sun (2007) “Gait Parameters Optimization and Real-Time Trajectory Planning for Humanoid Robots”"/>
          <p:cNvSpPr txBox="1"/>
          <p:nvPr>
            <p:ph type="body" idx="1"/>
          </p:nvPr>
        </p:nvSpPr>
        <p:spPr>
          <a:xfrm>
            <a:off x="1206500" y="3011717"/>
            <a:ext cx="21971000" cy="9492799"/>
          </a:xfrm>
          <a:prstGeom prst="rect">
            <a:avLst/>
          </a:prstGeom>
        </p:spPr>
        <p:txBody>
          <a:bodyPr/>
          <a:lstStyle>
            <a:lvl1pPr marL="228600" indent="-228600" defTabSz="2438338">
              <a:lnSpc>
                <a:spcPct val="90000"/>
              </a:lnSpc>
              <a:spcBef>
                <a:spcPts val="4500"/>
              </a:spcBef>
              <a:buSzPct val="100000"/>
              <a:buAutoNum type="arabicPeriod" startAt="9"/>
              <a:defRPr spc="0" sz="4800"/>
            </a:lvl1pPr>
          </a:lstStyle>
          <a:p>
            <a:pPr/>
            <a:r>
              <a:t>Shouwen Fan, Min Sun (2007) “Gait Parameters Optimization and Real-Time Trajectory Planning for Humanoid Robots”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upervised Learning of Gait Pattern"/>
          <p:cNvSpPr txBox="1"/>
          <p:nvPr>
            <p:ph type="title"/>
          </p:nvPr>
        </p:nvSpPr>
        <p:spPr>
          <a:prstGeom prst="rect">
            <a:avLst/>
          </a:prstGeom>
        </p:spPr>
        <p:txBody>
          <a:bodyPr/>
          <a:lstStyle/>
          <a:p>
            <a:pPr/>
            <a:r>
              <a:t>Supervised Learning of Gait Pattern</a:t>
            </a:r>
          </a:p>
        </p:txBody>
      </p:sp>
      <p:pic>
        <p:nvPicPr>
          <p:cNvPr id="177" name="four_leg_gait_pattern_8.png" descr="four_leg_gait_pattern_8.png"/>
          <p:cNvPicPr>
            <a:picLocks noChangeAspect="1"/>
          </p:cNvPicPr>
          <p:nvPr/>
        </p:nvPicPr>
        <p:blipFill>
          <a:blip r:embed="rId2">
            <a:extLst/>
          </a:blip>
          <a:srcRect l="5548" t="9687" r="7957" b="3644"/>
          <a:stretch>
            <a:fillRect/>
          </a:stretch>
        </p:blipFill>
        <p:spPr>
          <a:xfrm>
            <a:off x="1431803" y="3199003"/>
            <a:ext cx="11734467" cy="8818647"/>
          </a:xfrm>
          <a:prstGeom prst="rect">
            <a:avLst/>
          </a:prstGeom>
          <a:ln w="12700">
            <a:miter lim="400000"/>
          </a:ln>
        </p:spPr>
      </p:pic>
      <p:pic>
        <p:nvPicPr>
          <p:cNvPr id="178" name="pred_vs_ideal_exp9.png" descr="pred_vs_ideal_exp9.png"/>
          <p:cNvPicPr>
            <a:picLocks noChangeAspect="1"/>
          </p:cNvPicPr>
          <p:nvPr/>
        </p:nvPicPr>
        <p:blipFill>
          <a:blip r:embed="rId3">
            <a:extLst/>
          </a:blip>
          <a:srcRect l="0" t="12057" r="0" b="68984"/>
          <a:stretch>
            <a:fillRect/>
          </a:stretch>
        </p:blipFill>
        <p:spPr>
          <a:xfrm>
            <a:off x="15407657" y="2748615"/>
            <a:ext cx="5997938" cy="9096316"/>
          </a:xfrm>
          <a:prstGeom prst="rect">
            <a:avLst/>
          </a:prstGeom>
          <a:ln w="12700">
            <a:miter lim="400000"/>
          </a:ln>
        </p:spPr>
      </p:pic>
      <p:sp>
        <p:nvSpPr>
          <p:cNvPr id="179" name="Gait Pattern for Creep Gait"/>
          <p:cNvSpPr txBox="1"/>
          <p:nvPr/>
        </p:nvSpPr>
        <p:spPr>
          <a:xfrm>
            <a:off x="3433577" y="11998834"/>
            <a:ext cx="7730856"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Gait Pattern for Creep Gait</a:t>
            </a:r>
          </a:p>
        </p:txBody>
      </p:sp>
      <p:sp>
        <p:nvSpPr>
          <p:cNvPr id="180" name="Model was able to reconstruct gait signal with 100% accuracy for unto 10 different patterns at a time"/>
          <p:cNvSpPr txBox="1"/>
          <p:nvPr/>
        </p:nvSpPr>
        <p:spPr>
          <a:xfrm>
            <a:off x="14541217" y="12080944"/>
            <a:ext cx="7730856" cy="15143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z="3400"/>
            </a:lvl1pPr>
          </a:lstStyle>
          <a:p>
            <a:pPr/>
            <a:r>
              <a:t>Model was able to reconstruct gait signal with 100% accuracy for unto 10 different patterns at a time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Fitness Function"/>
          <p:cNvSpPr txBox="1"/>
          <p:nvPr>
            <p:ph type="title"/>
          </p:nvPr>
        </p:nvSpPr>
        <p:spPr>
          <a:prstGeom prst="rect">
            <a:avLst/>
          </a:prstGeom>
        </p:spPr>
        <p:txBody>
          <a:bodyPr/>
          <a:lstStyle/>
          <a:p>
            <a:pPr/>
            <a:r>
              <a:t>Fitness Function</a:t>
            </a:r>
          </a:p>
        </p:txBody>
      </p:sp>
      <p:sp>
        <p:nvSpPr>
          <p:cNvPr id="183" name="Evaluation Criteria to measure stability, speed and energy consump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59459">
              <a:defRPr sz="5060"/>
            </a:lvl1pPr>
          </a:lstStyle>
          <a:p>
            <a:pPr/>
            <a:r>
              <a:t>Evaluation Criteria to measure stability, speed and energy consumption</a:t>
            </a:r>
          </a:p>
        </p:txBody>
      </p:sp>
      <p:sp>
        <p:nvSpPr>
          <p:cNvPr id="184" name="Both the aforementioned training frameworks require a Fitness Function [1]…"/>
          <p:cNvSpPr txBox="1"/>
          <p:nvPr>
            <p:ph type="body" idx="1"/>
          </p:nvPr>
        </p:nvSpPr>
        <p:spPr>
          <a:prstGeom prst="rect">
            <a:avLst/>
          </a:prstGeom>
        </p:spPr>
        <p:txBody>
          <a:bodyPr/>
          <a:lstStyle/>
          <a:p>
            <a:pPr marL="670560" indent="-670560" defTabSz="792479">
              <a:spcBef>
                <a:spcPts val="1700"/>
              </a:spcBef>
              <a:buSzPct val="123000"/>
              <a:buChar char="•"/>
              <a:defRPr spc="-50" sz="5087"/>
            </a:pPr>
            <a:r>
              <a:t>Both the aforementioned training frameworks require a Fitness Function [1]</a:t>
            </a:r>
          </a:p>
          <a:p>
            <a:pPr marL="670560" indent="-670560" defTabSz="792479">
              <a:spcBef>
                <a:spcPts val="1700"/>
              </a:spcBef>
              <a:buSzPct val="123000"/>
              <a:buChar char="•"/>
              <a:defRPr spc="-50" sz="5087"/>
            </a:pPr>
            <a:r>
              <a:t>Fitness Function must measure the following</a:t>
            </a:r>
          </a:p>
          <a:p>
            <a:pPr lvl="1" marL="1255775" indent="-670559" defTabSz="792479">
              <a:spcBef>
                <a:spcPts val="1700"/>
              </a:spcBef>
              <a:buSzPct val="123000"/>
              <a:buChar char="•"/>
              <a:defRPr spc="-50" sz="5087"/>
            </a:pPr>
            <a:r>
              <a:t>Stability Criteria, </a:t>
            </a:r>
            <a14:m>
              <m:oMath>
                <m:r>
                  <a:rPr xmlns:a="http://schemas.openxmlformats.org/drawingml/2006/main" sz="6200" i="1">
                    <a:solidFill>
                      <a:srgbClr val="000000"/>
                    </a:solidFill>
                    <a:latin typeface="Cambria Math" panose="02040503050406030204" pitchFamily="18" charset="0"/>
                  </a:rPr>
                  <m:t>S</m:t>
                </m:r>
              </m:oMath>
            </a14:m>
          </a:p>
          <a:p>
            <a:pPr lvl="1" marL="1255775" indent="-670559" defTabSz="792479">
              <a:spcBef>
                <a:spcPts val="1700"/>
              </a:spcBef>
              <a:buSzPct val="123000"/>
              <a:buChar char="•"/>
              <a:defRPr spc="-50" sz="5087"/>
            </a:pPr>
            <a:r>
              <a:t>Energy Efficiency Criteria, </a:t>
            </a:r>
            <a14:m>
              <m:oMath>
                <m:r>
                  <a:rPr xmlns:a="http://schemas.openxmlformats.org/drawingml/2006/main" sz="5900" i="1">
                    <a:solidFill>
                      <a:srgbClr val="000000"/>
                    </a:solidFill>
                    <a:latin typeface="Cambria Math" panose="02040503050406030204" pitchFamily="18" charset="0"/>
                  </a:rPr>
                  <m:t>E</m:t>
                </m:r>
              </m:oMath>
            </a14:m>
          </a:p>
          <a:p>
            <a:pPr marL="670560" indent="-670560" defTabSz="792479">
              <a:spcBef>
                <a:spcPts val="1700"/>
              </a:spcBef>
              <a:buSzPct val="123000"/>
              <a:buChar char="•"/>
              <a:defRPr spc="-50" sz="5087"/>
            </a:pPr>
            <a14:m>
              <m:oMath>
                <m:r>
                  <a:rPr xmlns:a="http://schemas.openxmlformats.org/drawingml/2006/main" sz="6150" i="1">
                    <a:solidFill>
                      <a:srgbClr val="000000"/>
                    </a:solidFill>
                    <a:latin typeface="Cambria Math" panose="02040503050406030204" pitchFamily="18" charset="0"/>
                  </a:rPr>
                  <m:t>F</m:t>
                </m:r>
                <m:r>
                  <a:rPr xmlns:a="http://schemas.openxmlformats.org/drawingml/2006/main" sz="6150" i="1">
                    <a:solidFill>
                      <a:srgbClr val="000000"/>
                    </a:solidFill>
                    <a:latin typeface="Cambria Math" panose="02040503050406030204" pitchFamily="18" charset="0"/>
                  </a:rPr>
                  <m:t>=</m:t>
                </m:r>
                <m:sSub>
                  <m:e>
                    <m:r>
                      <a:rPr xmlns:a="http://schemas.openxmlformats.org/drawingml/2006/main" sz="6150" i="1">
                        <a:solidFill>
                          <a:srgbClr val="000000"/>
                        </a:solidFill>
                        <a:latin typeface="Cambria Math" panose="02040503050406030204" pitchFamily="18" charset="0"/>
                      </a:rPr>
                      <m:t>k</m:t>
                    </m:r>
                  </m:e>
                  <m:sub>
                    <m:r>
                      <a:rPr xmlns:a="http://schemas.openxmlformats.org/drawingml/2006/main" sz="6150" i="1">
                        <a:solidFill>
                          <a:srgbClr val="000000"/>
                        </a:solidFill>
                        <a:latin typeface="Cambria Math" panose="02040503050406030204" pitchFamily="18" charset="0"/>
                      </a:rPr>
                      <m:t>s</m:t>
                    </m:r>
                  </m:sub>
                </m:sSub>
                <m:sSub>
                  <m:e>
                    <m:r>
                      <a:rPr xmlns:a="http://schemas.openxmlformats.org/drawingml/2006/main" sz="6150" i="1">
                        <a:solidFill>
                          <a:srgbClr val="000000"/>
                        </a:solidFill>
                        <a:latin typeface="Cambria Math" panose="02040503050406030204" pitchFamily="18" charset="0"/>
                      </a:rPr>
                      <m:t>S</m:t>
                    </m:r>
                  </m:e>
                  <m:sub>
                    <m:r>
                      <a:rPr xmlns:a="http://schemas.openxmlformats.org/drawingml/2006/main" sz="6150" i="1">
                        <a:solidFill>
                          <a:srgbClr val="000000"/>
                        </a:solidFill>
                        <a:latin typeface="Cambria Math" panose="02040503050406030204" pitchFamily="18" charset="0"/>
                      </a:rPr>
                      <m:t>i</m:t>
                    </m:r>
                  </m:sub>
                </m:sSub>
                <m:r>
                  <a:rPr xmlns:a="http://schemas.openxmlformats.org/drawingml/2006/main" sz="6150" i="1">
                    <a:solidFill>
                      <a:srgbClr val="000000"/>
                    </a:solidFill>
                    <a:latin typeface="Cambria Math" panose="02040503050406030204" pitchFamily="18" charset="0"/>
                  </a:rPr>
                  <m:t>+</m:t>
                </m:r>
                <m:sSub>
                  <m:e>
                    <m:r>
                      <a:rPr xmlns:a="http://schemas.openxmlformats.org/drawingml/2006/main" sz="6150" i="1">
                        <a:solidFill>
                          <a:srgbClr val="000000"/>
                        </a:solidFill>
                        <a:latin typeface="Cambria Math" panose="02040503050406030204" pitchFamily="18" charset="0"/>
                      </a:rPr>
                      <m:t>k</m:t>
                    </m:r>
                  </m:e>
                  <m:sub>
                    <m:r>
                      <a:rPr xmlns:a="http://schemas.openxmlformats.org/drawingml/2006/main" sz="6150" i="1">
                        <a:solidFill>
                          <a:srgbClr val="000000"/>
                        </a:solidFill>
                        <a:latin typeface="Cambria Math" panose="02040503050406030204" pitchFamily="18" charset="0"/>
                      </a:rPr>
                      <m:t>e</m:t>
                    </m:r>
                  </m:sub>
                </m:sSub>
                <m:sSub>
                  <m:e>
                    <m:r>
                      <a:rPr xmlns:a="http://schemas.openxmlformats.org/drawingml/2006/main" sz="6150" i="1">
                        <a:solidFill>
                          <a:srgbClr val="000000"/>
                        </a:solidFill>
                        <a:latin typeface="Cambria Math" panose="02040503050406030204" pitchFamily="18" charset="0"/>
                      </a:rPr>
                      <m:t>E</m:t>
                    </m:r>
                  </m:e>
                  <m:sub>
                    <m:r>
                      <a:rPr xmlns:a="http://schemas.openxmlformats.org/drawingml/2006/main" sz="6150" i="1">
                        <a:solidFill>
                          <a:srgbClr val="000000"/>
                        </a:solidFill>
                        <a:latin typeface="Cambria Math" panose="02040503050406030204" pitchFamily="18" charset="0"/>
                      </a:rPr>
                      <m:t>i</m:t>
                    </m:r>
                  </m:sub>
                </m:sSub>
              </m:oMath>
            </a14:m>
            <a:r>
              <a:t> where </a:t>
            </a:r>
          </a:p>
          <a:p>
            <a:pPr lvl="1" marL="1255775" indent="-670559" defTabSz="792479">
              <a:spcBef>
                <a:spcPts val="1700"/>
              </a:spcBef>
              <a:buSzPct val="123000"/>
              <a:buChar char="•"/>
              <a:defRPr spc="-50" sz="5087"/>
            </a:pPr>
            <a:r>
              <a:t>F is the Fitness Value</a:t>
            </a:r>
          </a:p>
          <a:p>
            <a:pPr lvl="1" marL="1255775" indent="-670559" defTabSz="792479">
              <a:spcBef>
                <a:spcPts val="1700"/>
              </a:spcBef>
              <a:buSzPct val="123000"/>
              <a:buChar char="•"/>
              <a:defRPr spc="-50" sz="5087"/>
            </a:pPr>
            <a14:m>
              <m:oMath>
                <m:sSub>
                  <m:e>
                    <m:r>
                      <a:rPr xmlns:a="http://schemas.openxmlformats.org/drawingml/2006/main" sz="6400" i="1">
                        <a:solidFill>
                          <a:srgbClr val="000000"/>
                        </a:solidFill>
                        <a:latin typeface="Cambria Math" panose="02040503050406030204" pitchFamily="18" charset="0"/>
                      </a:rPr>
                      <m:t>k</m:t>
                    </m:r>
                  </m:e>
                  <m:sub>
                    <m:r>
                      <a:rPr xmlns:a="http://schemas.openxmlformats.org/drawingml/2006/main" sz="6400" i="1">
                        <a:solidFill>
                          <a:srgbClr val="000000"/>
                        </a:solidFill>
                        <a:latin typeface="Cambria Math" panose="02040503050406030204" pitchFamily="18" charset="0"/>
                      </a:rPr>
                      <m:t>s</m:t>
                    </m:r>
                  </m:sub>
                </m:sSub>
              </m:oMath>
            </a14:m>
            <a:r>
              <a:t> and </a:t>
            </a:r>
            <a14:m>
              <m:oMath>
                <m:sSub>
                  <m:e>
                    <m:r>
                      <a:rPr xmlns:a="http://schemas.openxmlformats.org/drawingml/2006/main" sz="6450" i="1">
                        <a:solidFill>
                          <a:srgbClr val="000000"/>
                        </a:solidFill>
                        <a:latin typeface="Cambria Math" panose="02040503050406030204" pitchFamily="18" charset="0"/>
                      </a:rPr>
                      <m:t>k</m:t>
                    </m:r>
                  </m:e>
                  <m:sub>
                    <m:r>
                      <a:rPr xmlns:a="http://schemas.openxmlformats.org/drawingml/2006/main" sz="6450" i="1">
                        <a:solidFill>
                          <a:srgbClr val="000000"/>
                        </a:solidFill>
                        <a:latin typeface="Cambria Math" panose="02040503050406030204" pitchFamily="18" charset="0"/>
                      </a:rPr>
                      <m:t>e</m:t>
                    </m:r>
                  </m:sub>
                </m:sSub>
              </m:oMath>
            </a14:m>
            <a:r>
              <a:t> are parameters to account for relative importance of each criteria</a:t>
            </a:r>
            <a:endParaRPr sz="5300"/>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tability Criteria"/>
          <p:cNvSpPr txBox="1"/>
          <p:nvPr>
            <p:ph type="title"/>
          </p:nvPr>
        </p:nvSpPr>
        <p:spPr>
          <a:prstGeom prst="rect">
            <a:avLst/>
          </a:prstGeom>
        </p:spPr>
        <p:txBody>
          <a:bodyPr/>
          <a:lstStyle/>
          <a:p>
            <a:pPr/>
            <a:r>
              <a:t>Stability Criteria</a:t>
            </a:r>
          </a:p>
        </p:txBody>
      </p:sp>
      <p:sp>
        <p:nvSpPr>
          <p:cNvPr id="187" name="Evaluation of Dynamic and Static Stability of the Quadrup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Evaluation of Dynamic and Static Stability of the Quadruped</a:t>
            </a:r>
          </a:p>
        </p:txBody>
      </p:sp>
      <p:sp>
        <p:nvSpPr>
          <p:cNvPr id="188" name="A Quantitative Measure of quadruped’s dynamic stability…"/>
          <p:cNvSpPr txBox="1"/>
          <p:nvPr>
            <p:ph type="body" idx="1"/>
          </p:nvPr>
        </p:nvSpPr>
        <p:spPr>
          <a:prstGeom prst="rect">
            <a:avLst/>
          </a:prstGeom>
        </p:spPr>
        <p:txBody>
          <a:bodyPr/>
          <a:lstStyle/>
          <a:p>
            <a:pPr marL="642620" indent="-642620" defTabSz="759459">
              <a:spcBef>
                <a:spcPts val="1600"/>
              </a:spcBef>
              <a:buSzPct val="123000"/>
              <a:buChar char="•"/>
              <a:defRPr spc="-50" sz="5060"/>
            </a:pPr>
            <a:r>
              <a:t>A Quantitative Measure of quadruped’s dynamic stability</a:t>
            </a:r>
          </a:p>
          <a:p>
            <a:pPr marL="642620" indent="-642620" defTabSz="759459">
              <a:spcBef>
                <a:spcPts val="1600"/>
              </a:spcBef>
              <a:buSzPct val="123000"/>
              <a:buChar char="•"/>
              <a:defRPr spc="-50" sz="5060"/>
            </a:pPr>
            <a:r>
              <a:t>The Criteria must not only take into account current stability but must also </a:t>
            </a:r>
            <a:r>
              <a:rPr b="1"/>
              <a:t>anticipate the stability at the next time</a:t>
            </a:r>
            <a:r>
              <a:t> instance, given the state of motion of the quadruped, like an animal does</a:t>
            </a:r>
          </a:p>
          <a:p>
            <a:pPr marL="642620" indent="-642620" defTabSz="759459">
              <a:spcBef>
                <a:spcPts val="1600"/>
              </a:spcBef>
              <a:buSzPct val="123000"/>
              <a:buChar char="•"/>
              <a:defRPr spc="-50" sz="5060"/>
            </a:pPr>
            <a:r>
              <a:t>Yan Jia, Xiao Luo and others [2] in their paper propose a modified ZMP based stability evaluation criteria</a:t>
            </a:r>
          </a:p>
          <a:p>
            <a:pPr marL="642620" indent="-642620" defTabSz="759459">
              <a:spcBef>
                <a:spcPts val="1600"/>
              </a:spcBef>
              <a:buSzPct val="123000"/>
              <a:buChar char="•"/>
              <a:defRPr spc="-50" sz="5060"/>
            </a:pPr>
            <a:r>
              <a:t>The main idea is that at a certain state, the motion of the robot is considered to be stable if the </a:t>
            </a:r>
            <a:r>
              <a:rPr b="1"/>
              <a:t>torque caused by the ground-reaction force can prevent the robot from tumbling</a:t>
            </a:r>
            <a:r>
              <a:t> around any support boundary </a:t>
            </a:r>
            <a:endParaRPr spc="-11" sz="1104"/>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tability Criteria"/>
          <p:cNvSpPr txBox="1"/>
          <p:nvPr>
            <p:ph type="title"/>
          </p:nvPr>
        </p:nvSpPr>
        <p:spPr>
          <a:prstGeom prst="rect">
            <a:avLst/>
          </a:prstGeom>
        </p:spPr>
        <p:txBody>
          <a:bodyPr/>
          <a:lstStyle/>
          <a:p>
            <a:pPr lvl="1"/>
            <a:r>
              <a:t>Stability Criteria</a:t>
            </a:r>
          </a:p>
        </p:txBody>
      </p:sp>
      <p:sp>
        <p:nvSpPr>
          <p:cNvPr id="191" name="Coordinate Systems us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Coordinate Systems used</a:t>
            </a:r>
          </a:p>
        </p:txBody>
      </p:sp>
      <p:sp>
        <p:nvSpPr>
          <p:cNvPr id="192" name="There are two coordinate systems of interest-…"/>
          <p:cNvSpPr txBox="1"/>
          <p:nvPr>
            <p:ph type="body" sz="half" idx="1"/>
          </p:nvPr>
        </p:nvSpPr>
        <p:spPr>
          <a:xfrm>
            <a:off x="1206500" y="4248504"/>
            <a:ext cx="11113910" cy="8256012"/>
          </a:xfrm>
          <a:prstGeom prst="rect">
            <a:avLst/>
          </a:prstGeom>
        </p:spPr>
        <p:txBody>
          <a:bodyPr/>
          <a:lstStyle/>
          <a:p>
            <a:pPr lvl="1" marL="228600" indent="-228600">
              <a:buSzPct val="100000"/>
              <a:buChar char="•"/>
            </a:pPr>
            <a:r>
              <a:t>There are two coordinate systems of interest-</a:t>
            </a:r>
          </a:p>
          <a:p>
            <a:pPr lvl="3" marL="609600" indent="-228600">
              <a:buSzPct val="100000"/>
              <a:buChar char="•"/>
            </a:pPr>
            <a:r>
              <a:t>The Inertial Coordinate system</a:t>
            </a:r>
          </a:p>
          <a:p>
            <a:pPr marL="609600" indent="-228600">
              <a:buSzPct val="100000"/>
              <a:buChar char="•"/>
            </a:pPr>
            <a:r>
              <a:t>The Support Coordinate system</a:t>
            </a:r>
          </a:p>
          <a:p>
            <a:pPr marL="228600" indent="-228600">
              <a:buSzPct val="100000"/>
              <a:buChar char="•"/>
            </a:pPr>
            <a:r>
              <a:t>The Support Coordinate has z-axis along the support line AB and x axis perpendicular to the current support plane </a:t>
            </a:r>
          </a:p>
        </p:txBody>
      </p:sp>
      <p:pic>
        <p:nvPicPr>
          <p:cNvPr id="193" name="Image" descr="Image"/>
          <p:cNvPicPr>
            <a:picLocks noChangeAspect="1"/>
          </p:cNvPicPr>
          <p:nvPr/>
        </p:nvPicPr>
        <p:blipFill>
          <a:blip r:embed="rId2">
            <a:extLst/>
          </a:blip>
          <a:stretch>
            <a:fillRect/>
          </a:stretch>
        </p:blipFill>
        <p:spPr>
          <a:xfrm>
            <a:off x="12865843" y="4976169"/>
            <a:ext cx="11113911" cy="5177827"/>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